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9"/>
  </p:notesMasterIdLst>
  <p:handoutMasterIdLst>
    <p:handoutMasterId r:id="rId20"/>
  </p:handoutMasterIdLst>
  <p:sldIdLst>
    <p:sldId id="267" r:id="rId2"/>
    <p:sldId id="268" r:id="rId3"/>
    <p:sldId id="257" r:id="rId4"/>
    <p:sldId id="269" r:id="rId5"/>
    <p:sldId id="271" r:id="rId6"/>
    <p:sldId id="272" r:id="rId7"/>
    <p:sldId id="273" r:id="rId8"/>
    <p:sldId id="274" r:id="rId9"/>
    <p:sldId id="275" r:id="rId10"/>
    <p:sldId id="1673" r:id="rId11"/>
    <p:sldId id="276" r:id="rId12"/>
    <p:sldId id="1678" r:id="rId13"/>
    <p:sldId id="1671" r:id="rId14"/>
    <p:sldId id="1674" r:id="rId15"/>
    <p:sldId id="1675" r:id="rId16"/>
    <p:sldId id="1676" r:id="rId17"/>
    <p:sldId id="28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F0EB"/>
    <a:srgbClr val="86C1FE"/>
    <a:srgbClr val="FFF5FB"/>
    <a:srgbClr val="FFE0FF"/>
    <a:srgbClr val="FF6BB8"/>
    <a:srgbClr val="FFF5D5"/>
    <a:srgbClr val="FFF8F4"/>
    <a:srgbClr val="87A2FF"/>
    <a:srgbClr val="5161C6"/>
    <a:srgbClr val="EA6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54406E-CBFE-90B8-E504-882BB7167AF0}" v="36" dt="2025-08-02T02:42:24.200"/>
    <p1510:client id="{2FBC66DC-0BEA-B700-A2C6-DDBD1ED10226}" v="14" dt="2025-08-02T02:46:11.594"/>
    <p1510:client id="{56432793-4D8C-F24D-8DB5-55CBA056DE2B}" v="802" dt="2025-08-02T09:58:14.112"/>
    <p1510:client id="{69F54103-3890-6D5F-FDF8-ECF9FE5BF625}" v="23" dt="2025-08-02T10:02:34.595"/>
    <p1510:client id="{7E9F3EEF-CBE3-6305-9DFB-AD557D9D2D00}" v="9" dt="2025-08-02T09:55:55.886"/>
    <p1510:client id="{AB54A2B1-158C-C227-BD9E-570CC103A5A5}" v="4" dt="2025-08-02T02:51:14.553"/>
    <p1510:client id="{ADF4C705-A35A-4AD9-71B1-6306D79214E8}" v="1008" dt="2025-08-03T05:00:13.994"/>
    <p1510:client id="{BEE57DF2-094E-BAE9-EFB5-C420736E4622}" v="46" dt="2025-08-02T02:55:20.616"/>
  </p1510:revLst>
</p1510:revInfo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Dark Style 1 -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0"/>
    <p:restoredTop sz="94705"/>
  </p:normalViewPr>
  <p:slideViewPr>
    <p:cSldViewPr snapToGrid="0">
      <p:cViewPr varScale="1">
        <p:scale>
          <a:sx n="62" d="100"/>
          <a:sy n="62" d="100"/>
        </p:scale>
        <p:origin x="848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924506543376312E-2"/>
          <c:y val="4.8563960937227237E-2"/>
          <c:w val="0.8970428054706614"/>
          <c:h val="0.465344981276933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Number of deaths (2019)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EAF-1746-AA3B-1242CBD6B706}"/>
              </c:ext>
            </c:extLst>
          </c:dPt>
          <c:cat>
            <c:strRef>
              <c:f>Sheet1!$A$2:$A$13</c:f>
              <c:strCache>
                <c:ptCount val="12"/>
                <c:pt idx="0">
                  <c:v>Malaria</c:v>
                </c:pt>
                <c:pt idx="1">
                  <c:v>HIV/AIDS</c:v>
                </c:pt>
                <c:pt idx="2">
                  <c:v>Tuberculosis</c:v>
                </c:pt>
                <c:pt idx="3">
                  <c:v>Chronic kidney disease</c:v>
                </c:pt>
                <c:pt idx="4">
                  <c:v>Diabetes mellitus</c:v>
                </c:pt>
                <c:pt idx="5">
                  <c:v>Alzheimer’s disease and other dementias</c:v>
                </c:pt>
                <c:pt idx="6">
                  <c:v>Tracheal, bronchus, and lung cancer</c:v>
                </c:pt>
                <c:pt idx="7">
                  <c:v>Lower respiratory infections</c:v>
                </c:pt>
                <c:pt idx="8">
                  <c:v>Chronic obstructive pulmonary disease</c:v>
                </c:pt>
                <c:pt idx="9">
                  <c:v>Antimicrobial resistance (AMR)</c:v>
                </c:pt>
                <c:pt idx="10">
                  <c:v>Stroke</c:v>
                </c:pt>
                <c:pt idx="11">
                  <c:v>Ischemic heart disease</c:v>
                </c:pt>
              </c:strCache>
            </c:strRef>
          </c:cat>
          <c:val>
            <c:numRef>
              <c:f>Sheet1!$B$2:$B$13</c:f>
              <c:numCache>
                <c:formatCode>#,##0</c:formatCode>
                <c:ptCount val="12"/>
                <c:pt idx="0">
                  <c:v>600000</c:v>
                </c:pt>
                <c:pt idx="1">
                  <c:v>800000</c:v>
                </c:pt>
                <c:pt idx="2">
                  <c:v>1200000</c:v>
                </c:pt>
                <c:pt idx="3">
                  <c:v>1500000</c:v>
                </c:pt>
                <c:pt idx="4">
                  <c:v>1600000</c:v>
                </c:pt>
                <c:pt idx="5">
                  <c:v>1600000</c:v>
                </c:pt>
                <c:pt idx="6">
                  <c:v>2000000</c:v>
                </c:pt>
                <c:pt idx="7">
                  <c:v>2300000</c:v>
                </c:pt>
                <c:pt idx="8">
                  <c:v>2700000</c:v>
                </c:pt>
                <c:pt idx="9">
                  <c:v>5000000</c:v>
                </c:pt>
                <c:pt idx="10">
                  <c:v>6600000</c:v>
                </c:pt>
                <c:pt idx="11">
                  <c:v>9500000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AF-1746-AA3B-1242CBD6B70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Category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Malaria</c:v>
                </c:pt>
                <c:pt idx="1">
                  <c:v>HIV/AIDS</c:v>
                </c:pt>
                <c:pt idx="2">
                  <c:v>Tuberculosis</c:v>
                </c:pt>
                <c:pt idx="3">
                  <c:v>Chronic kidney disease</c:v>
                </c:pt>
                <c:pt idx="4">
                  <c:v>Diabetes mellitus</c:v>
                </c:pt>
                <c:pt idx="5">
                  <c:v>Alzheimer’s disease and other dementias</c:v>
                </c:pt>
                <c:pt idx="6">
                  <c:v>Tracheal, bronchus, and lung cancer</c:v>
                </c:pt>
                <c:pt idx="7">
                  <c:v>Lower respiratory infections</c:v>
                </c:pt>
                <c:pt idx="8">
                  <c:v>Chronic obstructive pulmonary disease</c:v>
                </c:pt>
                <c:pt idx="9">
                  <c:v>Antimicrobial resistance (AMR)</c:v>
                </c:pt>
                <c:pt idx="10">
                  <c:v>Stroke</c:v>
                </c:pt>
                <c:pt idx="11">
                  <c:v>Ischemic heart disease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AF-1746-AA3B-1242CBD6B70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Malaria</c:v>
                </c:pt>
                <c:pt idx="1">
                  <c:v>HIV/AIDS</c:v>
                </c:pt>
                <c:pt idx="2">
                  <c:v>Tuberculosis</c:v>
                </c:pt>
                <c:pt idx="3">
                  <c:v>Chronic kidney disease</c:v>
                </c:pt>
                <c:pt idx="4">
                  <c:v>Diabetes mellitus</c:v>
                </c:pt>
                <c:pt idx="5">
                  <c:v>Alzheimer’s disease and other dementias</c:v>
                </c:pt>
                <c:pt idx="6">
                  <c:v>Tracheal, bronchus, and lung cancer</c:v>
                </c:pt>
                <c:pt idx="7">
                  <c:v>Lower respiratory infections</c:v>
                </c:pt>
                <c:pt idx="8">
                  <c:v>Chronic obstructive pulmonary disease</c:v>
                </c:pt>
                <c:pt idx="9">
                  <c:v>Antimicrobial resistance (AMR)</c:v>
                </c:pt>
                <c:pt idx="10">
                  <c:v>Stroke</c:v>
                </c:pt>
                <c:pt idx="11">
                  <c:v>Ischemic heart disease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</c:numCache>
            </c:numRef>
          </c:val>
          <c:extLst>
            <c:ext xmlns:c16="http://schemas.microsoft.com/office/drawing/2014/chart" uri="{C3380CC4-5D6E-409C-BE32-E72D297353CC}">
              <c16:uniqueId val="{00000003-5EAF-1746-AA3B-1242CBD6B7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"/>
        <c:overlap val="100"/>
        <c:axId val="1538615744"/>
        <c:axId val="1538617456"/>
      </c:barChart>
      <c:catAx>
        <c:axId val="15386157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38617456"/>
        <c:crossesAt val="0"/>
        <c:auto val="1"/>
        <c:lblAlgn val="ctr"/>
        <c:lblOffset val="100"/>
        <c:noMultiLvlLbl val="0"/>
      </c:catAx>
      <c:valAx>
        <c:axId val="1538617456"/>
        <c:scaling>
          <c:orientation val="minMax"/>
          <c:max val="7500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538615744"/>
        <c:crosses val="autoZero"/>
        <c:crossBetween val="between"/>
        <c:majorUnit val="250000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Base</c:v>
                </c:pt>
              </c:strCache>
            </c:strRef>
          </c:tx>
          <c:spPr>
            <a:ln w="28575" cap="rnd">
              <a:solidFill>
                <a:schemeClr val="accent1">
                  <a:lumMod val="20000"/>
                  <a:lumOff val="8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  <c:pt idx="5">
                  <c:v>2040</c:v>
                </c:pt>
                <c:pt idx="6">
                  <c:v>2045</c:v>
                </c:pt>
                <c:pt idx="7">
                  <c:v>2050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D18-154A-8030-C62B75F9D2E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Low-AMR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  <c:pt idx="5">
                  <c:v>2040</c:v>
                </c:pt>
                <c:pt idx="6">
                  <c:v>2045</c:v>
                </c:pt>
                <c:pt idx="7">
                  <c:v>2050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25</c:v>
                </c:pt>
                <c:pt idx="2">
                  <c:v>150</c:v>
                </c:pt>
                <c:pt idx="3">
                  <c:v>210</c:v>
                </c:pt>
                <c:pt idx="4">
                  <c:v>280</c:v>
                </c:pt>
                <c:pt idx="5">
                  <c:v>330</c:v>
                </c:pt>
                <c:pt idx="6">
                  <c:v>350</c:v>
                </c:pt>
                <c:pt idx="7">
                  <c:v>300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D18-154A-8030-C62B75F9D2E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High-AMR</c:v>
                </c:pt>
              </c:strCache>
            </c:strRef>
          </c:tx>
          <c:spPr>
            <a:ln w="28575" cap="rnd">
              <a:solidFill>
                <a:schemeClr val="accent5">
                  <a:lumMod val="50000"/>
                </a:schemeClr>
              </a:solidFill>
              <a:prstDash val="dash"/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2020</c:v>
                </c:pt>
                <c:pt idx="2">
                  <c:v>2025</c:v>
                </c:pt>
                <c:pt idx="3">
                  <c:v>2030</c:v>
                </c:pt>
                <c:pt idx="4">
                  <c:v>2035</c:v>
                </c:pt>
                <c:pt idx="5">
                  <c:v>2040</c:v>
                </c:pt>
                <c:pt idx="6">
                  <c:v>2045</c:v>
                </c:pt>
                <c:pt idx="7">
                  <c:v>2050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0</c:v>
                </c:pt>
                <c:pt idx="1">
                  <c:v>100</c:v>
                </c:pt>
                <c:pt idx="2">
                  <c:v>380</c:v>
                </c:pt>
                <c:pt idx="3">
                  <c:v>630</c:v>
                </c:pt>
                <c:pt idx="4">
                  <c:v>800</c:v>
                </c:pt>
                <c:pt idx="5">
                  <c:v>1000</c:v>
                </c:pt>
                <c:pt idx="6">
                  <c:v>1100</c:v>
                </c:pt>
                <c:pt idx="7">
                  <c:v>1200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D18-154A-8030-C62B75F9D2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787184784"/>
        <c:axId val="787186496"/>
      </c:lineChart>
      <c:catAx>
        <c:axId val="787184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87186496"/>
        <c:crosses val="autoZero"/>
        <c:auto val="1"/>
        <c:lblAlgn val="ctr"/>
        <c:lblOffset val="100"/>
        <c:noMultiLvlLbl val="0"/>
      </c:catAx>
      <c:valAx>
        <c:axId val="787186496"/>
        <c:scaling>
          <c:orientation val="minMax"/>
          <c:max val="1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87184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Low (1–2 ABs)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China</c:v>
                </c:pt>
                <c:pt idx="1">
                  <c:v>India</c:v>
                </c:pt>
                <c:pt idx="2">
                  <c:v>Philippines</c:v>
                </c:pt>
                <c:pt idx="3">
                  <c:v>Japan</c:v>
                </c:pt>
                <c:pt idx="4">
                  <c:v>S. Korea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0.62</c:v>
                </c:pt>
                <c:pt idx="1">
                  <c:v>0.48</c:v>
                </c:pt>
                <c:pt idx="2">
                  <c:v>0.85</c:v>
                </c:pt>
                <c:pt idx="3">
                  <c:v>0.9</c:v>
                </c:pt>
                <c:pt idx="4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0D4-6F49-8BCD-0A67EF729ED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Moderate (3–4 ABs)</c:v>
                </c:pt>
              </c:strCache>
            </c:strRef>
          </c:tx>
          <c:spPr>
            <a:solidFill>
              <a:schemeClr val="accent5">
                <a:lumMod val="9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China</c:v>
                </c:pt>
                <c:pt idx="1">
                  <c:v>India</c:v>
                </c:pt>
                <c:pt idx="2">
                  <c:v>Philippines</c:v>
                </c:pt>
                <c:pt idx="3">
                  <c:v>Japan</c:v>
                </c:pt>
                <c:pt idx="4">
                  <c:v>S. Korea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0.3</c:v>
                </c:pt>
                <c:pt idx="1">
                  <c:v>0.31</c:v>
                </c:pt>
                <c:pt idx="2">
                  <c:v>0.15</c:v>
                </c:pt>
                <c:pt idx="3">
                  <c:v>0.1</c:v>
                </c:pt>
                <c:pt idx="4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0D4-6F49-8BCD-0A67EF729ED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High (5+ ABs)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China</c:v>
                </c:pt>
                <c:pt idx="1">
                  <c:v>India</c:v>
                </c:pt>
                <c:pt idx="2">
                  <c:v>Philippines</c:v>
                </c:pt>
                <c:pt idx="3">
                  <c:v>Japan</c:v>
                </c:pt>
                <c:pt idx="4">
                  <c:v>S. Korea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0.08</c:v>
                </c:pt>
                <c:pt idx="1">
                  <c:v>0.21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0D4-6F49-8BCD-0A67EF729E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597282080"/>
        <c:axId val="1597073632"/>
      </c:barChart>
      <c:catAx>
        <c:axId val="1597282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7073632"/>
        <c:crosses val="autoZero"/>
        <c:auto val="1"/>
        <c:lblAlgn val="ctr"/>
        <c:lblOffset val="100"/>
        <c:noMultiLvlLbl val="0"/>
      </c:catAx>
      <c:valAx>
        <c:axId val="15970736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97282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3DC10B5-4EAD-CD73-E05A-8152C459AD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869619-BEF0-A181-B0E9-F08849D3BFB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461F9D-3C2B-7E47-B85C-37B84D0B8BC9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F4EE15-95FB-B9A8-E24D-15B84A1203C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75E184-7ACC-D679-9F3B-7374F91E6E6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0FC2D4-A511-044D-9F94-B80E22E08D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175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3796C-F7C2-5D42-8168-CD0DCC49DD41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221EF-F521-1849-8551-FD3E18C8D4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123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8221EF-F521-1849-8551-FD3E18C8D4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59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64D00-5BB9-4F52-A26C-8B84819A8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E04D61-AB99-3DB3-D16A-DC74684E5A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BF549B-88BC-D1A9-1552-4B860964A2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2EB35-FE2F-7008-4F0D-3FE1622AEA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8221EF-F521-1849-8551-FD3E18C8D4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531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F10F5-848A-EB7D-F0D2-FC515C4DC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20E74B-6745-4109-5681-47FAD9CB02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C416FE-48C7-D13E-BCFF-D8327544BC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41CFD4-9585-5C05-9FEE-D66325A4E4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8221EF-F521-1849-8551-FD3E18C8D4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291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8221EF-F521-1849-8551-FD3E18C8D4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68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8221EF-F521-1849-8551-FD3E18C8D4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68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8221EF-F521-1849-8551-FD3E18C8D4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14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6D51B-3878-2A9E-07D5-B2BD63B09B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ADB81F-552A-8C8E-87D4-91588F510B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BE79B6-E362-9AB7-170D-2DFCE418B1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FF8454-CDCC-3FB0-3F6D-5AF1426126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8221EF-F521-1849-8551-FD3E18C8D42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348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942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846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13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718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23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440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704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275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110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822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254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725BF20-F42F-4E43-A2AD-BC19937F9C0E}" type="datetimeFigureOut">
              <a:rPr lang="en-US" smtClean="0"/>
              <a:t>8/4/2025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F82F66-03D9-2C49-A9EE-851907957E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34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8.emf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0460973-452F-538F-698B-FD5871CB5285}"/>
              </a:ext>
            </a:extLst>
          </p:cNvPr>
          <p:cNvSpPr/>
          <p:nvPr/>
        </p:nvSpPr>
        <p:spPr>
          <a:xfrm>
            <a:off x="767149" y="2949172"/>
            <a:ext cx="2086703" cy="1992516"/>
          </a:xfrm>
          <a:prstGeom prst="roundRect">
            <a:avLst>
              <a:gd name="adj" fmla="val 13041"/>
            </a:avLst>
          </a:prstGeom>
          <a:noFill/>
          <a:ln>
            <a:solidFill>
              <a:srgbClr val="5161C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7340D896-1693-8AC0-D9CA-1B56E69C70B8}"/>
              </a:ext>
            </a:extLst>
          </p:cNvPr>
          <p:cNvSpPr/>
          <p:nvPr/>
        </p:nvSpPr>
        <p:spPr>
          <a:xfrm>
            <a:off x="767149" y="4519532"/>
            <a:ext cx="2097796" cy="665161"/>
          </a:xfrm>
          <a:prstGeom prst="roundRect">
            <a:avLst>
              <a:gd name="adj" fmla="val 24312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685800" y="762215"/>
            <a:ext cx="10820400" cy="974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83"/>
              </a:lnSpc>
            </a:pPr>
            <a:r>
              <a:rPr lang="en-US" sz="7982" b="1">
                <a:solidFill>
                  <a:schemeClr val="accent1"/>
                </a:solidFill>
                <a:latin typeface="Arial" panose="020B0604020202020204" pitchFamily="34" charset="0"/>
                <a:ea typeface="Poppins Bold"/>
                <a:cs typeface="Arial" panose="020B0604020202020204" pitchFamily="34" charset="0"/>
                <a:sym typeface="Poppins Bold"/>
              </a:rPr>
              <a:t>Antimicrobials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86286" y="1826184"/>
            <a:ext cx="9761113" cy="6742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 algn="ctr"/>
            <a:r>
              <a:rPr lang="en-US" sz="2191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 substance that kills microorganisms such as bacteria or fungi </a:t>
            </a:r>
          </a:p>
          <a:p>
            <a:pPr marL="236553" lvl="1" algn="ctr"/>
            <a:r>
              <a:rPr lang="en-US" sz="2191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or stops them from growing and causing disease.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6E9421B-369A-99C9-A676-E37D6B051F07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147992" y="3341989"/>
            <a:ext cx="1270000" cy="609600"/>
          </a:xfrm>
          <a:prstGeom prst="rect">
            <a:avLst/>
          </a:prstGeom>
        </p:spPr>
      </p:pic>
      <p:sp>
        <p:nvSpPr>
          <p:cNvPr id="14" name="TextBox 5">
            <a:extLst>
              <a:ext uri="{FF2B5EF4-FFF2-40B4-BE49-F238E27FC236}">
                <a16:creationId xmlns:a16="http://schemas.microsoft.com/office/drawing/2014/main" id="{F02C8A3F-BD1C-A3FB-0DBB-1332BE63CE03}"/>
              </a:ext>
            </a:extLst>
          </p:cNvPr>
          <p:cNvSpPr txBox="1"/>
          <p:nvPr/>
        </p:nvSpPr>
        <p:spPr>
          <a:xfrm>
            <a:off x="958563" y="4177411"/>
            <a:ext cx="1595642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/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Bacterium</a:t>
            </a: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F3F826FB-5741-52B4-6460-A98E37B30F59}"/>
              </a:ext>
            </a:extLst>
          </p:cNvPr>
          <p:cNvSpPr txBox="1"/>
          <p:nvPr/>
        </p:nvSpPr>
        <p:spPr>
          <a:xfrm>
            <a:off x="851373" y="4693887"/>
            <a:ext cx="1702832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 algn="ctr"/>
            <a:r>
              <a:rPr lang="en-US" b="1">
                <a:solidFill>
                  <a:schemeClr val="bg1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ANTIBIOTICS</a:t>
            </a: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83E0CD0F-DCFD-5F54-919D-6613B049E9C1}"/>
              </a:ext>
            </a:extLst>
          </p:cNvPr>
          <p:cNvSpPr txBox="1"/>
          <p:nvPr/>
        </p:nvSpPr>
        <p:spPr>
          <a:xfrm>
            <a:off x="595129" y="5274036"/>
            <a:ext cx="225872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 algn="ctr"/>
            <a:r>
              <a:rPr lang="en-US" sz="2000" b="1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Against bacteria</a:t>
            </a:r>
          </a:p>
        </p:txBody>
      </p:sp>
      <p:sp>
        <p:nvSpPr>
          <p:cNvPr id="17" name="TextBox 5">
            <a:extLst>
              <a:ext uri="{FF2B5EF4-FFF2-40B4-BE49-F238E27FC236}">
                <a16:creationId xmlns:a16="http://schemas.microsoft.com/office/drawing/2014/main" id="{93D513DC-930F-486F-DAE7-AC27FA8E6AFF}"/>
              </a:ext>
            </a:extLst>
          </p:cNvPr>
          <p:cNvSpPr txBox="1"/>
          <p:nvPr/>
        </p:nvSpPr>
        <p:spPr>
          <a:xfrm>
            <a:off x="480274" y="5578823"/>
            <a:ext cx="2509592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 algn="ctr"/>
            <a:r>
              <a:rPr lang="en-US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e.g., medicines for urine infections</a:t>
            </a:r>
          </a:p>
        </p:txBody>
      </p:sp>
      <p:sp>
        <p:nvSpPr>
          <p:cNvPr id="61" name="Rounded Rectangle 60">
            <a:extLst>
              <a:ext uri="{FF2B5EF4-FFF2-40B4-BE49-F238E27FC236}">
                <a16:creationId xmlns:a16="http://schemas.microsoft.com/office/drawing/2014/main" id="{EC99E973-7F9E-56D2-17CF-A9F6D9174F20}"/>
              </a:ext>
            </a:extLst>
          </p:cNvPr>
          <p:cNvSpPr/>
          <p:nvPr/>
        </p:nvSpPr>
        <p:spPr>
          <a:xfrm>
            <a:off x="3683111" y="2949172"/>
            <a:ext cx="2086703" cy="1992516"/>
          </a:xfrm>
          <a:prstGeom prst="roundRect">
            <a:avLst>
              <a:gd name="adj" fmla="val 13041"/>
            </a:avLst>
          </a:prstGeom>
          <a:noFill/>
          <a:ln>
            <a:solidFill>
              <a:srgbClr val="EA676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6CD53200-7687-A45E-E3E0-DB0EA033FED9}"/>
              </a:ext>
            </a:extLst>
          </p:cNvPr>
          <p:cNvSpPr/>
          <p:nvPr/>
        </p:nvSpPr>
        <p:spPr>
          <a:xfrm>
            <a:off x="3683111" y="4519532"/>
            <a:ext cx="2097796" cy="665161"/>
          </a:xfrm>
          <a:prstGeom prst="roundRect">
            <a:avLst>
              <a:gd name="adj" fmla="val 24312"/>
            </a:avLst>
          </a:prstGeom>
          <a:solidFill>
            <a:srgbClr val="EA676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64" name="TextBox 5">
            <a:extLst>
              <a:ext uri="{FF2B5EF4-FFF2-40B4-BE49-F238E27FC236}">
                <a16:creationId xmlns:a16="http://schemas.microsoft.com/office/drawing/2014/main" id="{DD04B293-3839-08EB-5F30-4857F82E663A}"/>
              </a:ext>
            </a:extLst>
          </p:cNvPr>
          <p:cNvSpPr txBox="1"/>
          <p:nvPr/>
        </p:nvSpPr>
        <p:spPr>
          <a:xfrm>
            <a:off x="4000911" y="4177411"/>
            <a:ext cx="1595642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/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Fungus</a:t>
            </a:r>
          </a:p>
        </p:txBody>
      </p:sp>
      <p:sp>
        <p:nvSpPr>
          <p:cNvPr id="65" name="TextBox 5">
            <a:extLst>
              <a:ext uri="{FF2B5EF4-FFF2-40B4-BE49-F238E27FC236}">
                <a16:creationId xmlns:a16="http://schemas.microsoft.com/office/drawing/2014/main" id="{126E8A9A-496C-A124-D5ED-2B6E76DA73C7}"/>
              </a:ext>
            </a:extLst>
          </p:cNvPr>
          <p:cNvSpPr txBox="1"/>
          <p:nvPr/>
        </p:nvSpPr>
        <p:spPr>
          <a:xfrm>
            <a:off x="3618997" y="4693887"/>
            <a:ext cx="2194936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/>
            <a:r>
              <a:rPr lang="en-US" b="1">
                <a:solidFill>
                  <a:schemeClr val="bg1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ANTIFUNGALS</a:t>
            </a:r>
          </a:p>
        </p:txBody>
      </p:sp>
      <p:sp>
        <p:nvSpPr>
          <p:cNvPr id="66" name="TextBox 5">
            <a:extLst>
              <a:ext uri="{FF2B5EF4-FFF2-40B4-BE49-F238E27FC236}">
                <a16:creationId xmlns:a16="http://schemas.microsoft.com/office/drawing/2014/main" id="{2156DF2F-A278-53B8-C564-A70914276B63}"/>
              </a:ext>
            </a:extLst>
          </p:cNvPr>
          <p:cNvSpPr txBox="1"/>
          <p:nvPr/>
        </p:nvSpPr>
        <p:spPr>
          <a:xfrm>
            <a:off x="3511091" y="5274036"/>
            <a:ext cx="225872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 algn="ctr"/>
            <a:r>
              <a:rPr lang="en-US" sz="2000" b="1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Against fungi</a:t>
            </a:r>
          </a:p>
        </p:txBody>
      </p:sp>
      <p:sp>
        <p:nvSpPr>
          <p:cNvPr id="67" name="TextBox 5">
            <a:extLst>
              <a:ext uri="{FF2B5EF4-FFF2-40B4-BE49-F238E27FC236}">
                <a16:creationId xmlns:a16="http://schemas.microsoft.com/office/drawing/2014/main" id="{127D8644-EA59-4302-9770-640D45CEF481}"/>
              </a:ext>
            </a:extLst>
          </p:cNvPr>
          <p:cNvSpPr txBox="1"/>
          <p:nvPr/>
        </p:nvSpPr>
        <p:spPr>
          <a:xfrm>
            <a:off x="3797107" y="5578823"/>
            <a:ext cx="1978470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e.g., </a:t>
            </a:r>
            <a:r>
              <a:rPr lang="en-US"/>
              <a:t>medicines for thrush</a:t>
            </a:r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B8D87D44-F691-7480-9AD1-1CA3E8A6702D}"/>
              </a:ext>
            </a:extLst>
          </p:cNvPr>
          <p:cNvSpPr/>
          <p:nvPr/>
        </p:nvSpPr>
        <p:spPr>
          <a:xfrm>
            <a:off x="6460755" y="2961204"/>
            <a:ext cx="2086703" cy="1992516"/>
          </a:xfrm>
          <a:prstGeom prst="roundRect">
            <a:avLst>
              <a:gd name="adj" fmla="val 13041"/>
            </a:avLst>
          </a:prstGeom>
          <a:noFill/>
          <a:ln>
            <a:solidFill>
              <a:schemeClr val="accent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70C3EA88-84F9-6886-4CFD-CA0335D52B4D}"/>
              </a:ext>
            </a:extLst>
          </p:cNvPr>
          <p:cNvSpPr/>
          <p:nvPr/>
        </p:nvSpPr>
        <p:spPr>
          <a:xfrm>
            <a:off x="6460755" y="4519532"/>
            <a:ext cx="2111017" cy="665161"/>
          </a:xfrm>
          <a:prstGeom prst="roundRect">
            <a:avLst>
              <a:gd name="adj" fmla="val 24312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5">
            <a:extLst>
              <a:ext uri="{FF2B5EF4-FFF2-40B4-BE49-F238E27FC236}">
                <a16:creationId xmlns:a16="http://schemas.microsoft.com/office/drawing/2014/main" id="{455CF3EA-00AF-44CA-0BBF-5D260526BAB7}"/>
              </a:ext>
            </a:extLst>
          </p:cNvPr>
          <p:cNvSpPr txBox="1"/>
          <p:nvPr/>
        </p:nvSpPr>
        <p:spPr>
          <a:xfrm>
            <a:off x="6748706" y="4177411"/>
            <a:ext cx="1595642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/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Parasite</a:t>
            </a:r>
          </a:p>
        </p:txBody>
      </p:sp>
      <p:sp>
        <p:nvSpPr>
          <p:cNvPr id="72" name="TextBox 5">
            <a:extLst>
              <a:ext uri="{FF2B5EF4-FFF2-40B4-BE49-F238E27FC236}">
                <a16:creationId xmlns:a16="http://schemas.microsoft.com/office/drawing/2014/main" id="{12B4185E-D749-6E10-D08A-D3EA3075ACDE}"/>
              </a:ext>
            </a:extLst>
          </p:cNvPr>
          <p:cNvSpPr txBox="1"/>
          <p:nvPr/>
        </p:nvSpPr>
        <p:spPr>
          <a:xfrm>
            <a:off x="6359697" y="4721392"/>
            <a:ext cx="2194936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/>
            <a:r>
              <a:rPr lang="en-US" b="1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ANTIPARASITICS</a:t>
            </a:r>
          </a:p>
        </p:txBody>
      </p:sp>
      <p:sp>
        <p:nvSpPr>
          <p:cNvPr id="73" name="TextBox 5">
            <a:extLst>
              <a:ext uri="{FF2B5EF4-FFF2-40B4-BE49-F238E27FC236}">
                <a16:creationId xmlns:a16="http://schemas.microsoft.com/office/drawing/2014/main" id="{FFEF35EA-902B-205C-963C-40EEF0904485}"/>
              </a:ext>
            </a:extLst>
          </p:cNvPr>
          <p:cNvSpPr txBox="1"/>
          <p:nvPr/>
        </p:nvSpPr>
        <p:spPr>
          <a:xfrm>
            <a:off x="6333849" y="5274036"/>
            <a:ext cx="2639822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 algn="ctr"/>
            <a:r>
              <a:rPr lang="en-US" sz="2000" b="1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Against parasites</a:t>
            </a:r>
          </a:p>
        </p:txBody>
      </p:sp>
      <p:sp>
        <p:nvSpPr>
          <p:cNvPr id="74" name="TextBox 5">
            <a:extLst>
              <a:ext uri="{FF2B5EF4-FFF2-40B4-BE49-F238E27FC236}">
                <a16:creationId xmlns:a16="http://schemas.microsoft.com/office/drawing/2014/main" id="{B1C318CA-F52F-4070-F66D-55BA36D8536A}"/>
              </a:ext>
            </a:extLst>
          </p:cNvPr>
          <p:cNvSpPr txBox="1"/>
          <p:nvPr/>
        </p:nvSpPr>
        <p:spPr>
          <a:xfrm>
            <a:off x="6473976" y="5578823"/>
            <a:ext cx="1978470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 algn="ctr"/>
            <a:r>
              <a:rPr lang="en-US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e.g., medicines for malaria</a:t>
            </a:r>
          </a:p>
        </p:txBody>
      </p:sp>
      <p:sp>
        <p:nvSpPr>
          <p:cNvPr id="75" name="Rounded Rectangle 74">
            <a:extLst>
              <a:ext uri="{FF2B5EF4-FFF2-40B4-BE49-F238E27FC236}">
                <a16:creationId xmlns:a16="http://schemas.microsoft.com/office/drawing/2014/main" id="{C8BBCB99-12FF-8E15-395F-1C0CD2793D96}"/>
              </a:ext>
            </a:extLst>
          </p:cNvPr>
          <p:cNvSpPr/>
          <p:nvPr/>
        </p:nvSpPr>
        <p:spPr>
          <a:xfrm>
            <a:off x="9253924" y="2949172"/>
            <a:ext cx="2086703" cy="1992516"/>
          </a:xfrm>
          <a:prstGeom prst="roundRect">
            <a:avLst>
              <a:gd name="adj" fmla="val 13041"/>
            </a:avLst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3C65F6C4-B223-C3B4-E32A-544875BE3EB7}"/>
              </a:ext>
            </a:extLst>
          </p:cNvPr>
          <p:cNvSpPr/>
          <p:nvPr/>
        </p:nvSpPr>
        <p:spPr>
          <a:xfrm>
            <a:off x="9253924" y="4519532"/>
            <a:ext cx="2097796" cy="665161"/>
          </a:xfrm>
          <a:prstGeom prst="roundRect">
            <a:avLst>
              <a:gd name="adj" fmla="val 24312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TextBox 5">
            <a:extLst>
              <a:ext uri="{FF2B5EF4-FFF2-40B4-BE49-F238E27FC236}">
                <a16:creationId xmlns:a16="http://schemas.microsoft.com/office/drawing/2014/main" id="{B1E19BC8-2AD8-773A-BD5A-1FC5438C98DB}"/>
              </a:ext>
            </a:extLst>
          </p:cNvPr>
          <p:cNvSpPr txBox="1"/>
          <p:nvPr/>
        </p:nvSpPr>
        <p:spPr>
          <a:xfrm>
            <a:off x="9744985" y="4177411"/>
            <a:ext cx="1076121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/>
            <a:r>
              <a:rPr lang="en-US" sz="2000">
                <a:solidFill>
                  <a:schemeClr val="tx2"/>
                </a:solidFill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Virus</a:t>
            </a:r>
          </a:p>
        </p:txBody>
      </p:sp>
      <p:sp>
        <p:nvSpPr>
          <p:cNvPr id="79" name="TextBox 5">
            <a:extLst>
              <a:ext uri="{FF2B5EF4-FFF2-40B4-BE49-F238E27FC236}">
                <a16:creationId xmlns:a16="http://schemas.microsoft.com/office/drawing/2014/main" id="{29B86499-9AF0-49F4-823E-F1D6A2F858A9}"/>
              </a:ext>
            </a:extLst>
          </p:cNvPr>
          <p:cNvSpPr txBox="1"/>
          <p:nvPr/>
        </p:nvSpPr>
        <p:spPr>
          <a:xfrm>
            <a:off x="9507358" y="4710376"/>
            <a:ext cx="1725036" cy="27699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/>
            <a:r>
              <a:rPr lang="en-US" b="1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ANTIVIRALS</a:t>
            </a:r>
          </a:p>
        </p:txBody>
      </p:sp>
      <p:sp>
        <p:nvSpPr>
          <p:cNvPr id="80" name="TextBox 5">
            <a:extLst>
              <a:ext uri="{FF2B5EF4-FFF2-40B4-BE49-F238E27FC236}">
                <a16:creationId xmlns:a16="http://schemas.microsoft.com/office/drawing/2014/main" id="{016B0B1F-D3EA-E4AB-4343-9894D6872D10}"/>
              </a:ext>
            </a:extLst>
          </p:cNvPr>
          <p:cNvSpPr txBox="1"/>
          <p:nvPr/>
        </p:nvSpPr>
        <p:spPr>
          <a:xfrm>
            <a:off x="9081904" y="5274036"/>
            <a:ext cx="225872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 algn="ctr"/>
            <a:r>
              <a:rPr lang="en-US" sz="2000" b="1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Against viruses</a:t>
            </a:r>
          </a:p>
        </p:txBody>
      </p:sp>
      <p:sp>
        <p:nvSpPr>
          <p:cNvPr id="81" name="TextBox 5">
            <a:extLst>
              <a:ext uri="{FF2B5EF4-FFF2-40B4-BE49-F238E27FC236}">
                <a16:creationId xmlns:a16="http://schemas.microsoft.com/office/drawing/2014/main" id="{3ADB44C3-E2DF-2EB1-7415-4703773477D6}"/>
              </a:ext>
            </a:extLst>
          </p:cNvPr>
          <p:cNvSpPr txBox="1"/>
          <p:nvPr/>
        </p:nvSpPr>
        <p:spPr>
          <a:xfrm>
            <a:off x="9253924" y="5578823"/>
            <a:ext cx="1978470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236553" lvl="1" algn="ctr"/>
            <a:r>
              <a:rPr lang="en-US">
                <a:latin typeface="Arial" panose="020B0604020202020204" pitchFamily="34" charset="0"/>
                <a:ea typeface="Inter"/>
                <a:cs typeface="Arial" panose="020B0604020202020204" pitchFamily="34" charset="0"/>
                <a:sym typeface="Inter"/>
              </a:rPr>
              <a:t>e.g., medicines for herpes or HIV</a:t>
            </a:r>
          </a:p>
        </p:txBody>
      </p:sp>
      <p:pic>
        <p:nvPicPr>
          <p:cNvPr id="83" name="Picture 82">
            <a:extLst>
              <a:ext uri="{FF2B5EF4-FFF2-40B4-BE49-F238E27FC236}">
                <a16:creationId xmlns:a16="http://schemas.microsoft.com/office/drawing/2014/main" id="{8664DEC5-BF46-9BE0-7D51-383C8024729A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9759214" y="3001173"/>
            <a:ext cx="1076121" cy="1073259"/>
          </a:xfrm>
          <a:prstGeom prst="rect">
            <a:avLst/>
          </a:prstGeom>
        </p:spPr>
      </p:pic>
      <p:pic>
        <p:nvPicPr>
          <p:cNvPr id="84" name="Picture 83">
            <a:extLst>
              <a:ext uri="{FF2B5EF4-FFF2-40B4-BE49-F238E27FC236}">
                <a16:creationId xmlns:a16="http://schemas.microsoft.com/office/drawing/2014/main" id="{C4F1FAA3-A04A-8408-3355-BAABE7FFC78A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7106346" y="3168754"/>
            <a:ext cx="880362" cy="811394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F9CF4376-CE1C-075C-2C3D-F102B569FA7A}"/>
              </a:ext>
            </a:extLst>
          </p:cNvPr>
          <p:cNvPicPr>
            <a:picLocks noChangeAspect="1"/>
          </p:cNvPicPr>
          <p:nvPr/>
        </p:nvPicPr>
        <p:blipFill>
          <a:blip r:embed="rId6">
            <a:grayscl/>
          </a:blip>
          <a:stretch>
            <a:fillRect/>
          </a:stretch>
        </p:blipFill>
        <p:spPr>
          <a:xfrm>
            <a:off x="4312405" y="3146435"/>
            <a:ext cx="764348" cy="83371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E9F377F-BAC2-040E-45BF-173BBFE002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3">
            <a:extLst>
              <a:ext uri="{FF2B5EF4-FFF2-40B4-BE49-F238E27FC236}">
                <a16:creationId xmlns:a16="http://schemas.microsoft.com/office/drawing/2014/main" id="{655231C9-061D-72BF-F753-83756BDA7562}"/>
              </a:ext>
            </a:extLst>
          </p:cNvPr>
          <p:cNvSpPr txBox="1"/>
          <p:nvPr/>
        </p:nvSpPr>
        <p:spPr>
          <a:xfrm>
            <a:off x="685800" y="655578"/>
            <a:ext cx="108204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ea typeface="Poppins Bold"/>
                <a:cs typeface="Arial" panose="020B0604020202020204" pitchFamily="34" charset="0"/>
                <a:sym typeface="Poppins Bold"/>
              </a:rPr>
              <a:t>AMR in eye infections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79035E3-6202-9869-BF68-E7B1D2BBF3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618245"/>
              </p:ext>
            </p:extLst>
          </p:nvPr>
        </p:nvGraphicFramePr>
        <p:xfrm>
          <a:off x="685800" y="2773422"/>
          <a:ext cx="10820400" cy="3429000"/>
        </p:xfrm>
        <a:graphic>
          <a:graphicData uri="http://schemas.openxmlformats.org/drawingml/2006/table">
            <a:tbl>
              <a:tblPr firstRow="1" bandCol="1">
                <a:tableStyleId>{22838BEF-8BB2-4498-84A7-C5851F593DF1}</a:tableStyleId>
              </a:tblPr>
              <a:tblGrid>
                <a:gridCol w="3134921">
                  <a:extLst>
                    <a:ext uri="{9D8B030D-6E8A-4147-A177-3AD203B41FA5}">
                      <a16:colId xmlns:a16="http://schemas.microsoft.com/office/drawing/2014/main" val="393943517"/>
                    </a:ext>
                  </a:extLst>
                </a:gridCol>
                <a:gridCol w="3873514">
                  <a:extLst>
                    <a:ext uri="{9D8B030D-6E8A-4147-A177-3AD203B41FA5}">
                      <a16:colId xmlns:a16="http://schemas.microsoft.com/office/drawing/2014/main" val="2598921962"/>
                    </a:ext>
                  </a:extLst>
                </a:gridCol>
                <a:gridCol w="3811965">
                  <a:extLst>
                    <a:ext uri="{9D8B030D-6E8A-4147-A177-3AD203B41FA5}">
                      <a16:colId xmlns:a16="http://schemas.microsoft.com/office/drawing/2014/main" val="3797302934"/>
                    </a:ext>
                  </a:extLst>
                </a:gridCol>
              </a:tblGrid>
              <a:tr h="1143000">
                <a:tc>
                  <a:txBody>
                    <a:bodyPr/>
                    <a:lstStyle/>
                    <a:p>
                      <a:r>
                        <a:rPr lang="en-IN"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Conjunctivitis</a:t>
                      </a:r>
                    </a:p>
                  </a:txBody>
                  <a:tcPr marL="148875" marR="148875" marT="74437" marB="74437" anchor="ctr">
                    <a:solidFill>
                      <a:srgbClr val="F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20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Staph aureus, H. influenzae</a:t>
                      </a:r>
                    </a:p>
                  </a:txBody>
                  <a:tcPr marL="148875" marR="148875" marT="74437" marB="74437" anchor="ctr"/>
                </a:tc>
                <a:tc>
                  <a:txBody>
                    <a:bodyPr/>
                    <a:lstStyle/>
                    <a:p>
                      <a:r>
                        <a:rPr lang="en-IN" sz="2000" b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Resistant to fluoroquinolones, macrolides</a:t>
                      </a:r>
                    </a:p>
                  </a:txBody>
                  <a:tcPr marL="148875" marR="148875" marT="74437" marB="74437" anchor="ctr">
                    <a:solidFill>
                      <a:srgbClr val="FF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12710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r>
                        <a:rPr lang="en-IN"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Keratitis</a:t>
                      </a:r>
                    </a:p>
                  </a:txBody>
                  <a:tcPr marL="148875" marR="148875" marT="74437" marB="74437" anchor="ctr">
                    <a:solidFill>
                      <a:srgbClr val="F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Pseudomonas, Strep, Staph</a:t>
                      </a:r>
                    </a:p>
                  </a:txBody>
                  <a:tcPr marL="148875" marR="148875" marT="74437" marB="74437" anchor="ctr"/>
                </a:tc>
                <a:tc>
                  <a:txBody>
                    <a:bodyPr/>
                    <a:lstStyle/>
                    <a:p>
                      <a:r>
                        <a:rPr lang="en-IN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Fluoroquinolone resistance rising</a:t>
                      </a:r>
                    </a:p>
                  </a:txBody>
                  <a:tcPr marL="148875" marR="148875" marT="74437" marB="74437" anchor="ctr">
                    <a:solidFill>
                      <a:srgbClr val="FF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69748320"/>
                  </a:ext>
                </a:extLst>
              </a:tr>
              <a:tr h="1143000">
                <a:tc>
                  <a:txBody>
                    <a:bodyPr/>
                    <a:lstStyle/>
                    <a:p>
                      <a:r>
                        <a:rPr lang="en-IN" sz="2000" b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Endophthalmitis</a:t>
                      </a:r>
                    </a:p>
                  </a:txBody>
                  <a:tcPr marL="148875" marR="148875" marT="74437" marB="74437" anchor="ctr">
                    <a:solidFill>
                      <a:srgbClr val="F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Coagulase-negative Staph, Enterococci</a:t>
                      </a:r>
                    </a:p>
                  </a:txBody>
                  <a:tcPr marL="148875" marR="148875" marT="74437" marB="74437" anchor="ctr"/>
                </a:tc>
                <a:tc>
                  <a:txBody>
                    <a:bodyPr/>
                    <a:lstStyle/>
                    <a:p>
                      <a:r>
                        <a:rPr lang="en-IN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Multidrug resistance reported</a:t>
                      </a:r>
                    </a:p>
                  </a:txBody>
                  <a:tcPr marL="148875" marR="148875" marT="74437" marB="74437" anchor="ctr">
                    <a:solidFill>
                      <a:srgbClr val="FFF5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321259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3A168D6-0B43-B141-C3D4-E0D21F78B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8966751"/>
              </p:ext>
            </p:extLst>
          </p:nvPr>
        </p:nvGraphicFramePr>
        <p:xfrm>
          <a:off x="685800" y="1509732"/>
          <a:ext cx="10820400" cy="1123990"/>
        </p:xfrm>
        <a:graphic>
          <a:graphicData uri="http://schemas.openxmlformats.org/drawingml/2006/table">
            <a:tbl>
              <a:tblPr firstRow="1" bandCol="1">
                <a:effectLst>
                  <a:outerShdw blurRad="850796" dist="38100" dir="4920509" sx="99810" sy="99810" algn="t" rotWithShape="0">
                    <a:schemeClr val="accent1">
                      <a:lumMod val="75000"/>
                      <a:alpha val="40000"/>
                    </a:schemeClr>
                  </a:outerShdw>
                </a:effectLst>
                <a:tableStyleId>{0505E3EF-67EA-436B-97B2-0124C06EBD24}</a:tableStyleId>
              </a:tblPr>
              <a:tblGrid>
                <a:gridCol w="3134921">
                  <a:extLst>
                    <a:ext uri="{9D8B030D-6E8A-4147-A177-3AD203B41FA5}">
                      <a16:colId xmlns:a16="http://schemas.microsoft.com/office/drawing/2014/main" val="393943517"/>
                    </a:ext>
                  </a:extLst>
                </a:gridCol>
                <a:gridCol w="3873514">
                  <a:extLst>
                    <a:ext uri="{9D8B030D-6E8A-4147-A177-3AD203B41FA5}">
                      <a16:colId xmlns:a16="http://schemas.microsoft.com/office/drawing/2014/main" val="2598921962"/>
                    </a:ext>
                  </a:extLst>
                </a:gridCol>
                <a:gridCol w="3811965">
                  <a:extLst>
                    <a:ext uri="{9D8B030D-6E8A-4147-A177-3AD203B41FA5}">
                      <a16:colId xmlns:a16="http://schemas.microsoft.com/office/drawing/2014/main" val="3797302934"/>
                    </a:ext>
                  </a:extLst>
                </a:gridCol>
              </a:tblGrid>
              <a:tr h="1123990">
                <a:tc>
                  <a:txBody>
                    <a:bodyPr/>
                    <a:lstStyle/>
                    <a:p>
                      <a:r>
                        <a:rPr lang="en-IN"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Infection Type</a:t>
                      </a:r>
                    </a:p>
                  </a:txBody>
                  <a:tcPr marL="148875" marR="148875" marT="74437" marB="74437" anchor="ctr">
                    <a:solidFill>
                      <a:srgbClr val="FFE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Common Pathogens</a:t>
                      </a:r>
                    </a:p>
                  </a:txBody>
                  <a:tcPr marL="148875" marR="148875" marT="74437" marB="74437" anchor="ctr">
                    <a:solidFill>
                      <a:srgbClr val="FFE0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IN" sz="2400" b="1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Resistance Issues</a:t>
                      </a:r>
                    </a:p>
                  </a:txBody>
                  <a:tcPr marL="148875" marR="148875" marT="74437" marB="74437" anchor="ctr">
                    <a:solidFill>
                      <a:srgbClr val="FFE0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5523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809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7CCD8E29-2F47-A585-FC64-4D62B4309B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9595470"/>
              </p:ext>
            </p:extLst>
          </p:nvPr>
        </p:nvGraphicFramePr>
        <p:xfrm>
          <a:off x="566602" y="1661847"/>
          <a:ext cx="11058795" cy="4614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1D410092-5CCC-7413-F7F7-2C759903A735}"/>
              </a:ext>
            </a:extLst>
          </p:cNvPr>
          <p:cNvSpPr txBox="1"/>
          <p:nvPr/>
        </p:nvSpPr>
        <p:spPr>
          <a:xfrm>
            <a:off x="1369105" y="672333"/>
            <a:ext cx="944721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400" b="1">
                <a:solidFill>
                  <a:schemeClr val="accent1"/>
                </a:solidFill>
                <a:latin typeface="Arial"/>
                <a:ea typeface="Poppins Bold"/>
                <a:cs typeface="Arial"/>
                <a:sym typeface="Poppins Bold"/>
              </a:rPr>
              <a:t>Frequency of Drug-Resistant </a:t>
            </a:r>
            <a:r>
              <a:rPr lang="en-US" sz="2400" b="1" i="1">
                <a:solidFill>
                  <a:schemeClr val="accent1"/>
                </a:solidFill>
                <a:latin typeface="Arial"/>
                <a:ea typeface="Poppins Bold"/>
                <a:cs typeface="Arial"/>
                <a:sym typeface="Poppins Bold"/>
              </a:rPr>
              <a:t>Pseudomonas aeruginosa</a:t>
            </a:r>
            <a:endParaRPr lang="en-US" sz="2400" b="1" i="1">
              <a:solidFill>
                <a:schemeClr val="accent1"/>
              </a:solidFill>
              <a:latin typeface="Arial"/>
              <a:ea typeface="Poppins Bold"/>
              <a:cs typeface="Arial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C949109-A4FC-A09B-89B5-10C552901682}"/>
              </a:ext>
            </a:extLst>
          </p:cNvPr>
          <p:cNvCxnSpPr>
            <a:cxnSpLocks/>
          </p:cNvCxnSpPr>
          <p:nvPr/>
        </p:nvCxnSpPr>
        <p:spPr>
          <a:xfrm>
            <a:off x="230981" y="6339550"/>
            <a:ext cx="11730037" cy="0"/>
          </a:xfrm>
          <a:prstGeom prst="line">
            <a:avLst/>
          </a:prstGeom>
          <a:ln w="3175">
            <a:solidFill>
              <a:srgbClr val="5161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3">
            <a:extLst>
              <a:ext uri="{FF2B5EF4-FFF2-40B4-BE49-F238E27FC236}">
                <a16:creationId xmlns:a16="http://schemas.microsoft.com/office/drawing/2014/main" id="{8DC80E3C-A111-B070-5E7C-0B113B9ACD76}"/>
              </a:ext>
            </a:extLst>
          </p:cNvPr>
          <p:cNvSpPr txBox="1"/>
          <p:nvPr/>
        </p:nvSpPr>
        <p:spPr>
          <a:xfrm>
            <a:off x="131127" y="6498137"/>
            <a:ext cx="11929746" cy="1692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100" i="1">
                <a:solidFill>
                  <a:srgbClr val="5161C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Khor WB et al. Int </a:t>
            </a:r>
            <a:r>
              <a:rPr lang="en-US" sz="1100" i="1" err="1">
                <a:solidFill>
                  <a:srgbClr val="5161C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Ophthalmol</a:t>
            </a:r>
            <a:r>
              <a:rPr lang="en-US" sz="1100" i="1">
                <a:solidFill>
                  <a:srgbClr val="5161C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2024;44(1):361. doi:10.1007/s10792-024-03270-y.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FEDE7F-7FD3-BC80-129A-11EFF6DB9A55}"/>
              </a:ext>
            </a:extLst>
          </p:cNvPr>
          <p:cNvSpPr txBox="1"/>
          <p:nvPr/>
        </p:nvSpPr>
        <p:spPr>
          <a:xfrm>
            <a:off x="2216184" y="1337596"/>
            <a:ext cx="7759632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 </a:t>
            </a:r>
            <a:r>
              <a:rPr lang="en-US" i="1" dirty="0">
                <a:latin typeface="Arial"/>
                <a:cs typeface="Arial"/>
              </a:rPr>
              <a:t>Asia Cornea Society Infectious Keratitis Study (ACSIKS)</a:t>
            </a:r>
            <a:endParaRPr lang="en-US" sz="2000" i="1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6823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E8A4FF-AEC5-F78E-2436-DB67179F4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346E70CB-1C6C-EDE5-FC05-443D3EB0A935}"/>
              </a:ext>
            </a:extLst>
          </p:cNvPr>
          <p:cNvSpPr txBox="1"/>
          <p:nvPr/>
        </p:nvSpPr>
        <p:spPr>
          <a:xfrm>
            <a:off x="1369105" y="672333"/>
            <a:ext cx="9447211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400" b="1" dirty="0">
                <a:solidFill>
                  <a:schemeClr val="accent1"/>
                </a:solidFill>
                <a:latin typeface="Arial"/>
                <a:ea typeface="+mn-lt"/>
                <a:cs typeface="+mn-lt"/>
                <a:sym typeface="Poppins Bold"/>
              </a:rPr>
              <a:t>Antibiotic susceptibility profile of </a:t>
            </a:r>
            <a:r>
              <a:rPr lang="en-US" sz="2400" b="1" i="1" dirty="0">
                <a:solidFill>
                  <a:schemeClr val="accent1"/>
                </a:solidFill>
                <a:latin typeface="Arial"/>
                <a:ea typeface="+mn-lt"/>
                <a:cs typeface="+mn-lt"/>
                <a:sym typeface="Poppins Bold"/>
              </a:rPr>
              <a:t>Staphylococcus aureus</a:t>
            </a:r>
            <a:endParaRPr lang="en-US" sz="2400" b="1">
              <a:solidFill>
                <a:schemeClr val="accent1"/>
              </a:solidFill>
              <a:latin typeface="Arial"/>
              <a:cs typeface="Arial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E9EDEC7-9F12-3144-A8D8-419417439DE5}"/>
              </a:ext>
            </a:extLst>
          </p:cNvPr>
          <p:cNvCxnSpPr>
            <a:cxnSpLocks/>
          </p:cNvCxnSpPr>
          <p:nvPr/>
        </p:nvCxnSpPr>
        <p:spPr>
          <a:xfrm>
            <a:off x="230981" y="6339550"/>
            <a:ext cx="11730037" cy="0"/>
          </a:xfrm>
          <a:prstGeom prst="line">
            <a:avLst/>
          </a:prstGeom>
          <a:ln w="3175">
            <a:solidFill>
              <a:srgbClr val="5161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Box 3">
            <a:extLst>
              <a:ext uri="{FF2B5EF4-FFF2-40B4-BE49-F238E27FC236}">
                <a16:creationId xmlns:a16="http://schemas.microsoft.com/office/drawing/2014/main" id="{87715847-6CAC-FE5A-841D-E23544086424}"/>
              </a:ext>
            </a:extLst>
          </p:cNvPr>
          <p:cNvSpPr txBox="1"/>
          <p:nvPr/>
        </p:nvSpPr>
        <p:spPr>
          <a:xfrm>
            <a:off x="131127" y="6498137"/>
            <a:ext cx="11929746" cy="1692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100" i="1" dirty="0">
                <a:solidFill>
                  <a:srgbClr val="5161C6"/>
                </a:solidFill>
                <a:latin typeface="Arial"/>
                <a:cs typeface="Arial"/>
              </a:rPr>
              <a:t>Khor WB et al. Int </a:t>
            </a:r>
            <a:r>
              <a:rPr lang="en-US" sz="1100" i="1" dirty="0" err="1">
                <a:solidFill>
                  <a:srgbClr val="5161C6"/>
                </a:solidFill>
                <a:latin typeface="Arial"/>
                <a:cs typeface="Arial"/>
              </a:rPr>
              <a:t>Ophthalmol</a:t>
            </a:r>
            <a:r>
              <a:rPr lang="en-US" sz="1100" i="1" dirty="0">
                <a:solidFill>
                  <a:srgbClr val="5161C6"/>
                </a:solidFill>
                <a:latin typeface="Arial"/>
                <a:cs typeface="Arial"/>
              </a:rPr>
              <a:t>. 2025;45(1):309. </a:t>
            </a:r>
            <a:r>
              <a:rPr lang="en-US" sz="1100" i="1" dirty="0">
                <a:solidFill>
                  <a:srgbClr val="5161C6"/>
                </a:solidFill>
                <a:latin typeface="Arial"/>
                <a:ea typeface="+mn-lt"/>
                <a:cs typeface="Arial"/>
              </a:rPr>
              <a:t>doi:</a:t>
            </a:r>
            <a:r>
              <a:rPr lang="en-US" sz="1100" dirty="0">
                <a:solidFill>
                  <a:srgbClr val="5161C6"/>
                </a:solidFill>
                <a:ea typeface="+mn-lt"/>
                <a:cs typeface="+mn-lt"/>
              </a:rPr>
              <a:t>10.1007/s10792-025-03667-3.</a:t>
            </a:r>
            <a:endParaRPr lang="en-US" sz="1100" i="1" dirty="0">
              <a:solidFill>
                <a:srgbClr val="5161C6"/>
              </a:solidFill>
              <a:latin typeface="Arial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552B6E-96BC-5326-0D08-90E52742E687}"/>
              </a:ext>
            </a:extLst>
          </p:cNvPr>
          <p:cNvSpPr txBox="1"/>
          <p:nvPr/>
        </p:nvSpPr>
        <p:spPr>
          <a:xfrm>
            <a:off x="2216184" y="1337596"/>
            <a:ext cx="7759632" cy="36933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 </a:t>
            </a:r>
            <a:r>
              <a:rPr lang="en-US" i="1" dirty="0">
                <a:latin typeface="Arial"/>
                <a:cs typeface="Arial"/>
              </a:rPr>
              <a:t>Asia Cornea Society Infectious Keratitis Study (ACSIKS)</a:t>
            </a:r>
            <a:endParaRPr lang="en-US" sz="2000" i="1">
              <a:latin typeface="Arial"/>
              <a:cs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5ACED0-2FC9-9A03-9347-F3192DB7E4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006" y="1705155"/>
            <a:ext cx="7457177" cy="459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69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83C9AE-C929-F37F-6526-53FD239EB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A9AB80E8-0502-76DC-DFFE-66815CAD61D8}"/>
              </a:ext>
            </a:extLst>
          </p:cNvPr>
          <p:cNvSpPr/>
          <p:nvPr/>
        </p:nvSpPr>
        <p:spPr>
          <a:xfrm>
            <a:off x="0" y="0"/>
            <a:ext cx="6064235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E4A7874-7C06-3783-0C53-21D81EB7180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l="8890"/>
          <a:stretch>
            <a:fillRect/>
          </a:stretch>
        </p:blipFill>
        <p:spPr>
          <a:xfrm rot="5400000">
            <a:off x="-396883" y="396881"/>
            <a:ext cx="6857999" cy="60642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648922-3F82-A471-87B1-7D246C0D26A0}"/>
              </a:ext>
            </a:extLst>
          </p:cNvPr>
          <p:cNvSpPr txBox="1"/>
          <p:nvPr/>
        </p:nvSpPr>
        <p:spPr>
          <a:xfrm>
            <a:off x="7522081" y="4842870"/>
            <a:ext cx="3933468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b="1" dirty="0">
                <a:effectLst/>
                <a:latin typeface="Arial"/>
                <a:cs typeface="Arial"/>
              </a:rPr>
              <a:t>Limited treatment options</a:t>
            </a:r>
            <a:r>
              <a:rPr lang="en-US" sz="2400" dirty="0">
                <a:effectLst/>
                <a:latin typeface="Arial"/>
                <a:cs typeface="Arial"/>
              </a:rPr>
              <a:t> for resistant cases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3E8810-A15A-4DC2-3E86-C55481D8C290}"/>
              </a:ext>
            </a:extLst>
          </p:cNvPr>
          <p:cNvSpPr txBox="1"/>
          <p:nvPr/>
        </p:nvSpPr>
        <p:spPr>
          <a:xfrm>
            <a:off x="7522081" y="1489037"/>
            <a:ext cx="4437457" cy="4616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Delayed or </a:t>
            </a:r>
            <a:r>
              <a:rPr lang="en-US" sz="2400" b="1" dirty="0">
                <a:effectLst/>
                <a:latin typeface="Arial"/>
                <a:cs typeface="Arial"/>
              </a:rPr>
              <a:t>failed treatment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A1FF0E-950D-625A-4FD0-4BF06A90484A}"/>
              </a:ext>
            </a:extLst>
          </p:cNvPr>
          <p:cNvSpPr txBox="1"/>
          <p:nvPr/>
        </p:nvSpPr>
        <p:spPr>
          <a:xfrm>
            <a:off x="7522081" y="3629737"/>
            <a:ext cx="4094833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Increased need for </a:t>
            </a:r>
            <a:r>
              <a:rPr lang="en-US" sz="2400" b="1" dirty="0">
                <a:effectLst/>
                <a:latin typeface="Arial"/>
                <a:cs typeface="Arial"/>
              </a:rPr>
              <a:t>invasive procedures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154E95-8CB5-502E-27D2-52CBD5A304BC}"/>
              </a:ext>
            </a:extLst>
          </p:cNvPr>
          <p:cNvSpPr txBox="1"/>
          <p:nvPr/>
        </p:nvSpPr>
        <p:spPr>
          <a:xfrm>
            <a:off x="7522081" y="2447803"/>
            <a:ext cx="4450433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Risk of </a:t>
            </a:r>
            <a:r>
              <a:rPr lang="en-US" sz="2400" b="1" dirty="0">
                <a:effectLst/>
                <a:latin typeface="Arial"/>
                <a:cs typeface="Arial"/>
              </a:rPr>
              <a:t>vision loss or blindness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F3C732-E79B-052B-DF8E-9B8B9570D842}"/>
              </a:ext>
            </a:extLst>
          </p:cNvPr>
          <p:cNvSpPr txBox="1"/>
          <p:nvPr/>
        </p:nvSpPr>
        <p:spPr>
          <a:xfrm>
            <a:off x="547199" y="2663363"/>
            <a:ext cx="442658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Poppins Bold"/>
              </a:rPr>
              <a:t>Consequences of AMR in eye infections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EFCF2A7-FD3F-4EEC-74CE-3DB536B69502}"/>
              </a:ext>
            </a:extLst>
          </p:cNvPr>
          <p:cNvSpPr/>
          <p:nvPr/>
        </p:nvSpPr>
        <p:spPr>
          <a:xfrm>
            <a:off x="6611434" y="1262894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E580877-1E24-6101-F87D-787A48BF97A7}"/>
              </a:ext>
            </a:extLst>
          </p:cNvPr>
          <p:cNvSpPr/>
          <p:nvPr/>
        </p:nvSpPr>
        <p:spPr>
          <a:xfrm>
            <a:off x="6611434" y="2416605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E6343AA-8F28-EEB4-0599-08A53E1153D6}"/>
              </a:ext>
            </a:extLst>
          </p:cNvPr>
          <p:cNvSpPr/>
          <p:nvPr/>
        </p:nvSpPr>
        <p:spPr>
          <a:xfrm>
            <a:off x="6611434" y="3570316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B6138E9-6F4B-E1AF-B73D-2F9E187A91F5}"/>
              </a:ext>
            </a:extLst>
          </p:cNvPr>
          <p:cNvSpPr/>
          <p:nvPr/>
        </p:nvSpPr>
        <p:spPr>
          <a:xfrm>
            <a:off x="6611434" y="4724027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8AFED4-7A7F-581E-230B-AC3D3EC45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6877880" y="1511615"/>
            <a:ext cx="234119" cy="2341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D4654B2-E58B-DACA-E0BD-F60E71BC10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6814382" y="2619553"/>
            <a:ext cx="352247" cy="35224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FBE273-C203-A471-DA1A-8FDF36ABD9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10973" y="3724276"/>
            <a:ext cx="378057" cy="388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83C666B-AC2D-B175-E44F-B060EEA2FF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32849" y="5003426"/>
            <a:ext cx="334303" cy="20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886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33B25-368D-3E48-DCF7-8294412FA8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321F6138-E6D9-6DF3-39AC-6314FFCB2553}"/>
              </a:ext>
            </a:extLst>
          </p:cNvPr>
          <p:cNvSpPr/>
          <p:nvPr/>
        </p:nvSpPr>
        <p:spPr>
          <a:xfrm>
            <a:off x="0" y="0"/>
            <a:ext cx="6064235" cy="6858000"/>
          </a:xfrm>
          <a:prstGeom prst="roundRect">
            <a:avLst>
              <a:gd name="adj" fmla="val 0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B4A9728-5991-A8B2-2829-85C076872F4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alphaModFix amt="50000"/>
          </a:blip>
          <a:srcRect l="8890"/>
          <a:stretch>
            <a:fillRect/>
          </a:stretch>
        </p:blipFill>
        <p:spPr>
          <a:xfrm rot="5400000">
            <a:off x="-397518" y="396883"/>
            <a:ext cx="6857999" cy="60642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8A78DF-C035-8C28-D626-FA55244EF8FC}"/>
              </a:ext>
            </a:extLst>
          </p:cNvPr>
          <p:cNvSpPr txBox="1"/>
          <p:nvPr/>
        </p:nvSpPr>
        <p:spPr>
          <a:xfrm>
            <a:off x="7522081" y="2041260"/>
            <a:ext cx="376012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Prescribe based on culture and sensitivity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2E13B20-A796-EFB2-134B-16644AE2F7CB}"/>
              </a:ext>
            </a:extLst>
          </p:cNvPr>
          <p:cNvSpPr txBox="1"/>
          <p:nvPr/>
        </p:nvSpPr>
        <p:spPr>
          <a:xfrm>
            <a:off x="7522081" y="4350815"/>
            <a:ext cx="4094833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Educate patients on proper use and adherence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81E844-B7B3-FFC6-6CE9-216DE37A6B58}"/>
              </a:ext>
            </a:extLst>
          </p:cNvPr>
          <p:cNvSpPr txBox="1"/>
          <p:nvPr/>
        </p:nvSpPr>
        <p:spPr>
          <a:xfrm>
            <a:off x="7522081" y="3200891"/>
            <a:ext cx="3180433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Report resistance patterns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409078C-6B2E-9F8B-2868-8D72110E2E46}"/>
              </a:ext>
            </a:extLst>
          </p:cNvPr>
          <p:cNvSpPr txBox="1"/>
          <p:nvPr/>
        </p:nvSpPr>
        <p:spPr>
          <a:xfrm>
            <a:off x="652597" y="3011827"/>
            <a:ext cx="4426583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kern="1200" dirty="0">
                <a:solidFill>
                  <a:schemeClr val="bg1"/>
                </a:solidFill>
                <a:latin typeface="Arial"/>
                <a:ea typeface="+mj-ea"/>
                <a:cs typeface="Arial"/>
                <a:sym typeface="Poppins Bold"/>
              </a:rPr>
              <a:t>AMR: What can be done</a:t>
            </a:r>
            <a:r>
              <a:rPr lang="en-US" sz="4000" b="1" dirty="0">
                <a:solidFill>
                  <a:schemeClr val="bg1"/>
                </a:solidFill>
                <a:latin typeface="Arial"/>
                <a:ea typeface="+mj-ea"/>
                <a:cs typeface="Arial"/>
                <a:sym typeface="Poppins Bold"/>
              </a:rPr>
              <a:t>?</a:t>
            </a:r>
            <a:endParaRPr lang="en-US" sz="4000" b="1" kern="1200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Poppins Bold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6684B067-1D6F-1749-1B69-E51CB2BF6944}"/>
              </a:ext>
            </a:extLst>
          </p:cNvPr>
          <p:cNvSpPr/>
          <p:nvPr/>
        </p:nvSpPr>
        <p:spPr>
          <a:xfrm>
            <a:off x="6611434" y="2075694"/>
            <a:ext cx="765174" cy="76517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173C91AF-4328-24D9-AC29-9E85EA6CA436}"/>
              </a:ext>
            </a:extLst>
          </p:cNvPr>
          <p:cNvSpPr/>
          <p:nvPr/>
        </p:nvSpPr>
        <p:spPr>
          <a:xfrm>
            <a:off x="6611434" y="3229405"/>
            <a:ext cx="765174" cy="76517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57F252F-13EF-12A8-A87B-136E8FDDAB94}"/>
              </a:ext>
            </a:extLst>
          </p:cNvPr>
          <p:cNvSpPr/>
          <p:nvPr/>
        </p:nvSpPr>
        <p:spPr>
          <a:xfrm>
            <a:off x="6611434" y="4383116"/>
            <a:ext cx="765174" cy="765174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448CB5-E656-DD33-03F8-A22D4607E655}"/>
              </a:ext>
            </a:extLst>
          </p:cNvPr>
          <p:cNvSpPr txBox="1">
            <a:spLocks/>
          </p:cNvSpPr>
          <p:nvPr/>
        </p:nvSpPr>
        <p:spPr>
          <a:xfrm>
            <a:off x="6611434" y="1191592"/>
            <a:ext cx="5301807" cy="318778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solidFill>
                  <a:schemeClr val="accent5">
                    <a:lumMod val="50000"/>
                  </a:schemeClr>
                </a:solidFill>
                <a:latin typeface="Arial"/>
                <a:cs typeface="Arial"/>
              </a:rPr>
              <a:t>Healthcare Professionals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525DA6-7E26-D516-5A0A-F4EFB50434A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03521" y="2275594"/>
            <a:ext cx="381000" cy="3653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22E33D-0566-34E5-265A-53184E35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803521" y="3392081"/>
            <a:ext cx="404813" cy="4048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8143FE9-8686-77B2-3A28-FDA15BE4448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59070" y="4518846"/>
            <a:ext cx="493713" cy="49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569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3D1678-4D02-514D-9018-FC805AC63B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3F99CAF-13A8-1843-80CE-61C1F155A8FD}"/>
              </a:ext>
            </a:extLst>
          </p:cNvPr>
          <p:cNvSpPr/>
          <p:nvPr/>
        </p:nvSpPr>
        <p:spPr>
          <a:xfrm>
            <a:off x="4842653" y="4121178"/>
            <a:ext cx="3203816" cy="1718513"/>
          </a:xfrm>
          <a:prstGeom prst="roundRect">
            <a:avLst>
              <a:gd name="adj" fmla="val 1304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0CE8209-D207-9E62-D2D9-B9AB7A0680DA}"/>
              </a:ext>
            </a:extLst>
          </p:cNvPr>
          <p:cNvSpPr/>
          <p:nvPr/>
        </p:nvSpPr>
        <p:spPr>
          <a:xfrm>
            <a:off x="8528481" y="4121178"/>
            <a:ext cx="3203816" cy="1718513"/>
          </a:xfrm>
          <a:prstGeom prst="roundRect">
            <a:avLst>
              <a:gd name="adj" fmla="val 13041"/>
            </a:avLst>
          </a:prstGeom>
          <a:solidFill>
            <a:srgbClr val="86C1F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FF0AD4-C665-E99D-FAEC-F2C124857397}"/>
              </a:ext>
            </a:extLst>
          </p:cNvPr>
          <p:cNvSpPr txBox="1"/>
          <p:nvPr/>
        </p:nvSpPr>
        <p:spPr>
          <a:xfrm>
            <a:off x="2216184" y="1337596"/>
            <a:ext cx="7759632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 f</a:t>
            </a:r>
            <a:r>
              <a:rPr lang="en-US" sz="2000" dirty="0">
                <a:latin typeface="Arial"/>
                <a:cs typeface="Arial"/>
              </a:rPr>
              <a:t>or prevention of antimicrobial resistance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FED1116D-3782-F7A2-C3CF-9F04C4A39534}"/>
              </a:ext>
            </a:extLst>
          </p:cNvPr>
          <p:cNvSpPr txBox="1"/>
          <p:nvPr/>
        </p:nvSpPr>
        <p:spPr>
          <a:xfrm>
            <a:off x="685800" y="710532"/>
            <a:ext cx="108204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Poppins Bold"/>
                <a:cs typeface="Arial"/>
                <a:sym typeface="Poppins Bold"/>
              </a:rPr>
              <a:t>What policy makers can do?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1BDDE68-F250-9586-BB46-62F63278F018}"/>
              </a:ext>
            </a:extLst>
          </p:cNvPr>
          <p:cNvSpPr/>
          <p:nvPr/>
        </p:nvSpPr>
        <p:spPr>
          <a:xfrm>
            <a:off x="520011" y="2060458"/>
            <a:ext cx="3203816" cy="1718513"/>
          </a:xfrm>
          <a:prstGeom prst="roundRect">
            <a:avLst>
              <a:gd name="adj" fmla="val 1304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72B200F-EA5C-2D23-6B18-BE5E9D89226D}"/>
              </a:ext>
            </a:extLst>
          </p:cNvPr>
          <p:cNvSpPr txBox="1"/>
          <p:nvPr/>
        </p:nvSpPr>
        <p:spPr>
          <a:xfrm>
            <a:off x="5094602" y="4626491"/>
            <a:ext cx="269991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Improving sanitation and hygiene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E674C36-F219-BCD5-19A3-CD629B2BB4E7}"/>
              </a:ext>
            </a:extLst>
          </p:cNvPr>
          <p:cNvSpPr txBox="1"/>
          <p:nvPr/>
        </p:nvSpPr>
        <p:spPr>
          <a:xfrm>
            <a:off x="8755745" y="4626491"/>
            <a:ext cx="27504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Public awareness campaigns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D0F271A5-6AC3-D4BE-4D31-3D95046C1690}"/>
              </a:ext>
            </a:extLst>
          </p:cNvPr>
          <p:cNvSpPr/>
          <p:nvPr/>
        </p:nvSpPr>
        <p:spPr>
          <a:xfrm>
            <a:off x="4205838" y="2060458"/>
            <a:ext cx="3203816" cy="1718513"/>
          </a:xfrm>
          <a:prstGeom prst="roundRect">
            <a:avLst>
              <a:gd name="adj" fmla="val 13041"/>
            </a:avLst>
          </a:prstGeom>
          <a:solidFill>
            <a:srgbClr val="86C1F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FAE1B7F-4CB3-7F40-8079-0F48925D2E95}"/>
              </a:ext>
            </a:extLst>
          </p:cNvPr>
          <p:cNvSpPr/>
          <p:nvPr/>
        </p:nvSpPr>
        <p:spPr>
          <a:xfrm>
            <a:off x="7891666" y="2060458"/>
            <a:ext cx="3203816" cy="1718513"/>
          </a:xfrm>
          <a:prstGeom prst="roundRect">
            <a:avLst>
              <a:gd name="adj" fmla="val 1304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5EEE5A29-62A6-0D6D-9307-81EEB528F915}"/>
              </a:ext>
            </a:extLst>
          </p:cNvPr>
          <p:cNvSpPr/>
          <p:nvPr/>
        </p:nvSpPr>
        <p:spPr>
          <a:xfrm>
            <a:off x="1156826" y="4121178"/>
            <a:ext cx="3203816" cy="1718513"/>
          </a:xfrm>
          <a:prstGeom prst="roundRect">
            <a:avLst>
              <a:gd name="adj" fmla="val 13041"/>
            </a:avLst>
          </a:prstGeom>
          <a:solidFill>
            <a:srgbClr val="86C1F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396DF42-BD29-47EC-3DC5-416D2E495F02}"/>
              </a:ext>
            </a:extLst>
          </p:cNvPr>
          <p:cNvSpPr txBox="1"/>
          <p:nvPr/>
        </p:nvSpPr>
        <p:spPr>
          <a:xfrm>
            <a:off x="793752" y="2565771"/>
            <a:ext cx="23878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 collaboration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FE2A87-D9E7-A980-A6A6-0AE362A5C045}"/>
              </a:ext>
            </a:extLst>
          </p:cNvPr>
          <p:cNvSpPr txBox="1"/>
          <p:nvPr/>
        </p:nvSpPr>
        <p:spPr>
          <a:xfrm>
            <a:off x="4360642" y="2565771"/>
            <a:ext cx="29529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Promoting responsible antibiotic use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E04663-AD72-C5A6-6CAA-8033C6182882}"/>
              </a:ext>
            </a:extLst>
          </p:cNvPr>
          <p:cNvSpPr txBox="1"/>
          <p:nvPr/>
        </p:nvSpPr>
        <p:spPr>
          <a:xfrm>
            <a:off x="8144309" y="2565771"/>
            <a:ext cx="27464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surveillance systems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55D4C57-68B0-EAC5-DC06-A9F9B53EE4F3}"/>
              </a:ext>
            </a:extLst>
          </p:cNvPr>
          <p:cNvSpPr txBox="1"/>
          <p:nvPr/>
        </p:nvSpPr>
        <p:spPr>
          <a:xfrm>
            <a:off x="1390079" y="4626491"/>
            <a:ext cx="281575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>
                <a:latin typeface="Arial" panose="020B0604020202020204" pitchFamily="34" charset="0"/>
                <a:cs typeface="Arial" panose="020B0604020202020204" pitchFamily="34" charset="0"/>
              </a:rPr>
              <a:t>Fostering research for new treatments</a:t>
            </a:r>
          </a:p>
        </p:txBody>
      </p:sp>
      <p:pic>
        <p:nvPicPr>
          <p:cNvPr id="5" name="Picture 4" descr="A blue and pink pills&#10;&#10;AI-generated content may be incorrect.">
            <a:extLst>
              <a:ext uri="{FF2B5EF4-FFF2-40B4-BE49-F238E27FC236}">
                <a16:creationId xmlns:a16="http://schemas.microsoft.com/office/drawing/2014/main" id="{05D1F774-03AD-D8C1-26B1-A2FA0038BA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0000">
            <a:off x="1076528" y="255709"/>
            <a:ext cx="622300" cy="977900"/>
          </a:xfrm>
          <a:prstGeom prst="rect">
            <a:avLst/>
          </a:prstGeom>
        </p:spPr>
      </p:pic>
      <p:pic>
        <p:nvPicPr>
          <p:cNvPr id="8" name="Picture 7" descr="A pink pill with black background&#10;&#10;AI-generated content may be incorrect.">
            <a:extLst>
              <a:ext uri="{FF2B5EF4-FFF2-40B4-BE49-F238E27FC236}">
                <a16:creationId xmlns:a16="http://schemas.microsoft.com/office/drawing/2014/main" id="{9770CD14-BE9D-DBF9-C00F-96DB44974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704509">
            <a:off x="1629346" y="957661"/>
            <a:ext cx="977900" cy="762000"/>
          </a:xfrm>
          <a:prstGeom prst="rect">
            <a:avLst/>
          </a:prstGeom>
        </p:spPr>
      </p:pic>
      <p:pic>
        <p:nvPicPr>
          <p:cNvPr id="10" name="Picture 9" descr="A yellow pill with black lines&#10;&#10;AI-generated content may be incorrect.">
            <a:extLst>
              <a:ext uri="{FF2B5EF4-FFF2-40B4-BE49-F238E27FC236}">
                <a16:creationId xmlns:a16="http://schemas.microsoft.com/office/drawing/2014/main" id="{CD946D18-251D-0391-5A1E-0081EFFCAC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21426">
            <a:off x="308475" y="1139872"/>
            <a:ext cx="9779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12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644D5-EF00-7071-A934-FF7038C827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D33FE8E-622A-D93C-ECBF-146D74B0DAF6}"/>
              </a:ext>
            </a:extLst>
          </p:cNvPr>
          <p:cNvSpPr/>
          <p:nvPr/>
        </p:nvSpPr>
        <p:spPr>
          <a:xfrm>
            <a:off x="4842653" y="4121178"/>
            <a:ext cx="3203816" cy="1718513"/>
          </a:xfrm>
          <a:prstGeom prst="roundRect">
            <a:avLst>
              <a:gd name="adj" fmla="val 1304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A2B2E8A8-D33F-4A32-8EB8-7AEC0F544335}"/>
              </a:ext>
            </a:extLst>
          </p:cNvPr>
          <p:cNvSpPr/>
          <p:nvPr/>
        </p:nvSpPr>
        <p:spPr>
          <a:xfrm>
            <a:off x="8528481" y="4121178"/>
            <a:ext cx="3203816" cy="1718513"/>
          </a:xfrm>
          <a:prstGeom prst="roundRect">
            <a:avLst>
              <a:gd name="adj" fmla="val 13041"/>
            </a:avLst>
          </a:prstGeom>
          <a:solidFill>
            <a:srgbClr val="86C1F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570AF9-E3AF-F72A-AAEF-D84B9CD39612}"/>
              </a:ext>
            </a:extLst>
          </p:cNvPr>
          <p:cNvSpPr txBox="1"/>
          <p:nvPr/>
        </p:nvSpPr>
        <p:spPr>
          <a:xfrm>
            <a:off x="2216184" y="1337596"/>
            <a:ext cx="7759632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dirty="0">
                <a:latin typeface="Arial"/>
                <a:cs typeface="Arial"/>
              </a:rPr>
              <a:t> f</a:t>
            </a:r>
            <a:r>
              <a:rPr lang="en-US" sz="2000" dirty="0">
                <a:latin typeface="Arial"/>
                <a:cs typeface="Arial"/>
              </a:rPr>
              <a:t>or prevention of antimicrobial resistance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684073B-ED94-449C-204E-001F6BE483B1}"/>
              </a:ext>
            </a:extLst>
          </p:cNvPr>
          <p:cNvSpPr txBox="1"/>
          <p:nvPr/>
        </p:nvSpPr>
        <p:spPr>
          <a:xfrm>
            <a:off x="685800" y="710532"/>
            <a:ext cx="108204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000" b="1" dirty="0">
                <a:solidFill>
                  <a:schemeClr val="accent5">
                    <a:lumMod val="50000"/>
                  </a:schemeClr>
                </a:solidFill>
                <a:latin typeface="Arial"/>
                <a:ea typeface="Poppins Bold"/>
                <a:cs typeface="Arial"/>
                <a:sym typeface="Poppins Bold"/>
              </a:rPr>
              <a:t>What can you do?</a:t>
            </a:r>
            <a:endParaRPr lang="en-US" sz="40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93361FF-27A5-6A24-957F-76C337006229}"/>
              </a:ext>
            </a:extLst>
          </p:cNvPr>
          <p:cNvSpPr/>
          <p:nvPr/>
        </p:nvSpPr>
        <p:spPr>
          <a:xfrm>
            <a:off x="520011" y="2060458"/>
            <a:ext cx="3203816" cy="1718513"/>
          </a:xfrm>
          <a:prstGeom prst="roundRect">
            <a:avLst>
              <a:gd name="adj" fmla="val 1304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63BED60-77EA-BA4A-CBBB-326AD9D4FD8C}"/>
              </a:ext>
            </a:extLst>
          </p:cNvPr>
          <p:cNvSpPr txBox="1"/>
          <p:nvPr/>
        </p:nvSpPr>
        <p:spPr>
          <a:xfrm>
            <a:off x="4850187" y="4475529"/>
            <a:ext cx="3188747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Arial"/>
                <a:cs typeface="Arial"/>
              </a:rPr>
              <a:t>Prevent infection by regularly washing hands and keeping vaccination up to date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EDA0CD-8801-D666-DFE1-B95DD0242879}"/>
              </a:ext>
            </a:extLst>
          </p:cNvPr>
          <p:cNvSpPr txBox="1"/>
          <p:nvPr/>
        </p:nvSpPr>
        <p:spPr>
          <a:xfrm>
            <a:off x="8755745" y="4626491"/>
            <a:ext cx="2958926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Expired and unused medicines must be discarded responsibly</a:t>
            </a:r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1CFEBA32-06C4-45FB-34BA-80245105EF0C}"/>
              </a:ext>
            </a:extLst>
          </p:cNvPr>
          <p:cNvSpPr/>
          <p:nvPr/>
        </p:nvSpPr>
        <p:spPr>
          <a:xfrm>
            <a:off x="4205838" y="2060458"/>
            <a:ext cx="3203816" cy="1718513"/>
          </a:xfrm>
          <a:prstGeom prst="roundRect">
            <a:avLst>
              <a:gd name="adj" fmla="val 13041"/>
            </a:avLst>
          </a:prstGeom>
          <a:solidFill>
            <a:srgbClr val="86C1F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034E5742-ED68-5F7D-12D8-8CBFA381362D}"/>
              </a:ext>
            </a:extLst>
          </p:cNvPr>
          <p:cNvSpPr/>
          <p:nvPr/>
        </p:nvSpPr>
        <p:spPr>
          <a:xfrm>
            <a:off x="7891666" y="2060458"/>
            <a:ext cx="3203816" cy="1718513"/>
          </a:xfrm>
          <a:prstGeom prst="roundRect">
            <a:avLst>
              <a:gd name="adj" fmla="val 13041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37254A3F-B427-63F1-F2EA-0F5FADE0C101}"/>
              </a:ext>
            </a:extLst>
          </p:cNvPr>
          <p:cNvSpPr/>
          <p:nvPr/>
        </p:nvSpPr>
        <p:spPr>
          <a:xfrm>
            <a:off x="1156826" y="4121178"/>
            <a:ext cx="3203816" cy="1718513"/>
          </a:xfrm>
          <a:prstGeom prst="roundRect">
            <a:avLst>
              <a:gd name="adj" fmla="val 13041"/>
            </a:avLst>
          </a:prstGeom>
          <a:solidFill>
            <a:srgbClr val="86C1FE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DA8662E-1648-A9C5-76EC-84F75E5F578A}"/>
              </a:ext>
            </a:extLst>
          </p:cNvPr>
          <p:cNvSpPr txBox="1"/>
          <p:nvPr/>
        </p:nvSpPr>
        <p:spPr>
          <a:xfrm>
            <a:off x="793752" y="2565771"/>
            <a:ext cx="2754426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Arial"/>
                <a:cs typeface="Arial"/>
              </a:rPr>
              <a:t>Use only prescribed antibiotics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15F6FB-0A40-0A28-99F7-CE6773F2B596}"/>
              </a:ext>
            </a:extLst>
          </p:cNvPr>
          <p:cNvSpPr txBox="1"/>
          <p:nvPr/>
        </p:nvSpPr>
        <p:spPr>
          <a:xfrm>
            <a:off x="4360642" y="2565771"/>
            <a:ext cx="2952947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Never interrupt treatment, even if symptoms improve</a:t>
            </a: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56C0401-3FD8-1A1D-5602-52ABB700A3ED}"/>
              </a:ext>
            </a:extLst>
          </p:cNvPr>
          <p:cNvSpPr txBox="1"/>
          <p:nvPr/>
        </p:nvSpPr>
        <p:spPr>
          <a:xfrm>
            <a:off x="8144309" y="2565771"/>
            <a:ext cx="2746429" cy="70788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solidFill>
                  <a:schemeClr val="tx2"/>
                </a:solidFill>
                <a:latin typeface="Arial"/>
                <a:cs typeface="Arial"/>
              </a:rPr>
              <a:t>Do not use leftover </a:t>
            </a:r>
            <a:r>
              <a:rPr lang="en-US" sz="2000" b="1" dirty="0" err="1">
                <a:solidFill>
                  <a:schemeClr val="tx2"/>
                </a:solidFill>
                <a:latin typeface="Arial"/>
                <a:cs typeface="Arial"/>
              </a:rPr>
              <a:t>antibitics</a:t>
            </a:r>
            <a:endParaRPr lang="en-US" dirty="0" err="1">
              <a:solidFill>
                <a:schemeClr val="tx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CE7ECD7-FCBF-ECDF-FBBA-CF474C811FD2}"/>
              </a:ext>
            </a:extLst>
          </p:cNvPr>
          <p:cNvSpPr txBox="1"/>
          <p:nvPr/>
        </p:nvSpPr>
        <p:spPr>
          <a:xfrm>
            <a:off x="1390079" y="4626491"/>
            <a:ext cx="2815759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latin typeface="Arial"/>
                <a:cs typeface="Arial"/>
              </a:rPr>
              <a:t>Do not share antibiotics with other people</a:t>
            </a:r>
            <a:endParaRPr lang="en-US" dirty="0"/>
          </a:p>
        </p:txBody>
      </p:sp>
      <p:pic>
        <p:nvPicPr>
          <p:cNvPr id="9" name="Picture 8" descr="A blue and pink pills&#10;&#10;AI-generated content may be incorrect.">
            <a:extLst>
              <a:ext uri="{FF2B5EF4-FFF2-40B4-BE49-F238E27FC236}">
                <a16:creationId xmlns:a16="http://schemas.microsoft.com/office/drawing/2014/main" id="{992EB0C1-DEA9-689A-220C-D3A8458732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800000">
            <a:off x="1076528" y="255709"/>
            <a:ext cx="622300" cy="977900"/>
          </a:xfrm>
          <a:prstGeom prst="rect">
            <a:avLst/>
          </a:prstGeom>
        </p:spPr>
      </p:pic>
      <p:pic>
        <p:nvPicPr>
          <p:cNvPr id="11" name="Picture 10" descr="A pink pill with black background&#10;&#10;AI-generated content may be incorrect.">
            <a:extLst>
              <a:ext uri="{FF2B5EF4-FFF2-40B4-BE49-F238E27FC236}">
                <a16:creationId xmlns:a16="http://schemas.microsoft.com/office/drawing/2014/main" id="{C4A3296B-08BC-94F9-6986-E0C2B7A46C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704509">
            <a:off x="1629346" y="957661"/>
            <a:ext cx="977900" cy="762000"/>
          </a:xfrm>
          <a:prstGeom prst="rect">
            <a:avLst/>
          </a:prstGeom>
        </p:spPr>
      </p:pic>
      <p:pic>
        <p:nvPicPr>
          <p:cNvPr id="13" name="Picture 12" descr="A yellow pill with black lines&#10;&#10;AI-generated content may be incorrect.">
            <a:extLst>
              <a:ext uri="{FF2B5EF4-FFF2-40B4-BE49-F238E27FC236}">
                <a16:creationId xmlns:a16="http://schemas.microsoft.com/office/drawing/2014/main" id="{7F55BC6B-DFCB-B764-0567-D8367BC219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21426">
            <a:off x="308475" y="1139872"/>
            <a:ext cx="9779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6689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CA23B8-A353-5B15-BE2C-179698BDD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5B032F-7336-909E-D570-8723C7D310EA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8000"/>
          </a:blip>
          <a:srcRect l="54682" t="-1" b="-1"/>
          <a:stretch>
            <a:fillRect/>
          </a:stretch>
        </p:blipFill>
        <p:spPr>
          <a:xfrm rot="16200000">
            <a:off x="2667001" y="-2667001"/>
            <a:ext cx="6857999" cy="12192001"/>
          </a:xfrm>
          <a:prstGeom prst="rect">
            <a:avLst/>
          </a:prstGeom>
          <a:solidFill>
            <a:schemeClr val="accent1"/>
          </a:solidFill>
          <a:effectLst/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9C53551E-337C-E830-4FCA-0C0A295DBEDF}"/>
              </a:ext>
            </a:extLst>
          </p:cNvPr>
          <p:cNvSpPr txBox="1"/>
          <p:nvPr/>
        </p:nvSpPr>
        <p:spPr>
          <a:xfrm>
            <a:off x="685800" y="2941206"/>
            <a:ext cx="10820400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ea typeface="Poppins Bold"/>
                <a:cs typeface="Arial" panose="020B0604020202020204" pitchFamily="34" charset="0"/>
                <a:sym typeface="Poppins Bold"/>
              </a:rPr>
              <a:t>Spread the message</a:t>
            </a:r>
          </a:p>
          <a:p>
            <a:pPr algn="ctr"/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ea typeface="Poppins Bold"/>
                <a:cs typeface="Arial" panose="020B0604020202020204" pitchFamily="34" charset="0"/>
                <a:sym typeface="Poppins Bold"/>
              </a:rPr>
              <a:t>Help others combat AMR</a:t>
            </a:r>
            <a:endParaRPr lang="en-US" sz="4000">
              <a:solidFill>
                <a:schemeClr val="bg1"/>
              </a:solidFill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1357561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AFACC1-E552-5C01-A56C-1E585FF27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D90564CC-BDC8-EF59-FBB3-C5B0C4606D5B}"/>
              </a:ext>
            </a:extLst>
          </p:cNvPr>
          <p:cNvSpPr txBox="1"/>
          <p:nvPr/>
        </p:nvSpPr>
        <p:spPr>
          <a:xfrm>
            <a:off x="685800" y="603587"/>
            <a:ext cx="108204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ea typeface="Poppins Bold"/>
                <a:cs typeface="Arial" panose="020B0604020202020204" pitchFamily="34" charset="0"/>
                <a:sym typeface="Poppins Bold"/>
              </a:rPr>
              <a:t>Antibiotics – </a:t>
            </a: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ea typeface="Poppins Bold"/>
                <a:cs typeface="Arial" panose="020B0604020202020204" pitchFamily="34" charset="0"/>
                <a:sym typeface="Poppins Bold"/>
              </a:rPr>
              <a:t>cornerstones of medicine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5D035895-2601-416B-291C-5E62F1293C81}"/>
              </a:ext>
            </a:extLst>
          </p:cNvPr>
          <p:cNvSpPr/>
          <p:nvPr/>
        </p:nvSpPr>
        <p:spPr>
          <a:xfrm>
            <a:off x="4824799" y="1463723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E205B3A-D0AE-BFDA-CA00-E0ECBF8E250A}"/>
              </a:ext>
            </a:extLst>
          </p:cNvPr>
          <p:cNvSpPr/>
          <p:nvPr/>
        </p:nvSpPr>
        <p:spPr>
          <a:xfrm>
            <a:off x="3410336" y="2566509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DAD67222-EBB6-A990-7891-1302E2A30543}"/>
              </a:ext>
            </a:extLst>
          </p:cNvPr>
          <p:cNvSpPr/>
          <p:nvPr/>
        </p:nvSpPr>
        <p:spPr>
          <a:xfrm>
            <a:off x="6096000" y="2566509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2E3AB25C-B51F-319A-8414-7018F8B6DB25}"/>
              </a:ext>
            </a:extLst>
          </p:cNvPr>
          <p:cNvSpPr/>
          <p:nvPr/>
        </p:nvSpPr>
        <p:spPr>
          <a:xfrm>
            <a:off x="2207998" y="3695221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7B895D7E-B39E-90DA-9EF0-7EA5B2135915}"/>
              </a:ext>
            </a:extLst>
          </p:cNvPr>
          <p:cNvSpPr/>
          <p:nvPr/>
        </p:nvSpPr>
        <p:spPr>
          <a:xfrm>
            <a:off x="4824798" y="3695221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441F7E73-E242-3F8C-66C8-E85529DED551}"/>
              </a:ext>
            </a:extLst>
          </p:cNvPr>
          <p:cNvSpPr/>
          <p:nvPr/>
        </p:nvSpPr>
        <p:spPr>
          <a:xfrm>
            <a:off x="7565425" y="3695221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F9F5182F-1FD6-2A31-6D0D-6C316CA136F4}"/>
              </a:ext>
            </a:extLst>
          </p:cNvPr>
          <p:cNvSpPr/>
          <p:nvPr/>
        </p:nvSpPr>
        <p:spPr>
          <a:xfrm>
            <a:off x="3684245" y="4823933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91FE99B0-5EC2-15A8-1420-4BA939D07E24}"/>
              </a:ext>
            </a:extLst>
          </p:cNvPr>
          <p:cNvSpPr/>
          <p:nvPr/>
        </p:nvSpPr>
        <p:spPr>
          <a:xfrm>
            <a:off x="6332066" y="4823933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E3344ACC-372F-C3C2-8D06-DB7F63F001EE}"/>
              </a:ext>
            </a:extLst>
          </p:cNvPr>
          <p:cNvSpPr/>
          <p:nvPr/>
        </p:nvSpPr>
        <p:spPr>
          <a:xfrm>
            <a:off x="8979888" y="4823933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A9A7205C-77AB-550F-2634-FD8CDBDC8F88}"/>
              </a:ext>
            </a:extLst>
          </p:cNvPr>
          <p:cNvSpPr/>
          <p:nvPr/>
        </p:nvSpPr>
        <p:spPr>
          <a:xfrm>
            <a:off x="1036424" y="4823933"/>
            <a:ext cx="2404675" cy="909104"/>
          </a:xfrm>
          <a:prstGeom prst="roundRect">
            <a:avLst>
              <a:gd name="adj" fmla="val 50000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C206349-02DC-6996-E3C5-C1C369382F11}"/>
              </a:ext>
            </a:extLst>
          </p:cNvPr>
          <p:cNvSpPr txBox="1"/>
          <p:nvPr/>
        </p:nvSpPr>
        <p:spPr>
          <a:xfrm>
            <a:off x="5059156" y="1498696"/>
            <a:ext cx="19359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Cancer treatment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963304-1358-43E4-1F03-481C85951BDA}"/>
              </a:ext>
            </a:extLst>
          </p:cNvPr>
          <p:cNvSpPr txBox="1"/>
          <p:nvPr/>
        </p:nvSpPr>
        <p:spPr>
          <a:xfrm>
            <a:off x="3601831" y="2655984"/>
            <a:ext cx="19359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Hip</a:t>
            </a:r>
          </a:p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replacement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0A36C74-CC78-C14A-BDA5-DF0AB813BBA9}"/>
              </a:ext>
            </a:extLst>
          </p:cNvPr>
          <p:cNvSpPr txBox="1"/>
          <p:nvPr/>
        </p:nvSpPr>
        <p:spPr>
          <a:xfrm>
            <a:off x="6373606" y="2641696"/>
            <a:ext cx="19359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Organ transplant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6FBBB9-2CC2-974A-46B1-CED1F34A67A1}"/>
              </a:ext>
            </a:extLst>
          </p:cNvPr>
          <p:cNvSpPr txBox="1"/>
          <p:nvPr/>
        </p:nvSpPr>
        <p:spPr>
          <a:xfrm>
            <a:off x="2442356" y="3911763"/>
            <a:ext cx="19359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err="1">
                <a:latin typeface="Arial" panose="020B0604020202020204" pitchFamily="34" charset="0"/>
                <a:cs typeface="Arial" panose="020B0604020202020204" pitchFamily="34" charset="0"/>
              </a:rPr>
              <a:t>Gonorrhoea</a:t>
            </a: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41E1E1-E729-94FA-D6ED-83674665518C}"/>
              </a:ext>
            </a:extLst>
          </p:cNvPr>
          <p:cNvSpPr txBox="1"/>
          <p:nvPr/>
        </p:nvSpPr>
        <p:spPr>
          <a:xfrm>
            <a:off x="5073444" y="3784695"/>
            <a:ext cx="19359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Preterm</a:t>
            </a:r>
          </a:p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babies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B793D9D-32B6-4EC0-F164-CE878CB04C44}"/>
              </a:ext>
            </a:extLst>
          </p:cNvPr>
          <p:cNvSpPr txBox="1"/>
          <p:nvPr/>
        </p:nvSpPr>
        <p:spPr>
          <a:xfrm>
            <a:off x="7813687" y="3770407"/>
            <a:ext cx="19359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Complicated</a:t>
            </a:r>
          </a:p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deliveries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C65A64A-BFB1-79A9-0C71-70946156F1EB}"/>
              </a:ext>
            </a:extLst>
          </p:cNvPr>
          <p:cNvSpPr txBox="1"/>
          <p:nvPr/>
        </p:nvSpPr>
        <p:spPr>
          <a:xfrm>
            <a:off x="1215819" y="4870545"/>
            <a:ext cx="19359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Wound infections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7D38B76-C717-369F-5B13-0C661D2DF491}"/>
              </a:ext>
            </a:extLst>
          </p:cNvPr>
          <p:cNvSpPr txBox="1"/>
          <p:nvPr/>
        </p:nvSpPr>
        <p:spPr>
          <a:xfrm>
            <a:off x="3885472" y="4870545"/>
            <a:ext cx="19359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Urinary tract</a:t>
            </a:r>
          </a:p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infections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F72885A-819A-E24E-8E2B-0A03DE0BF80C}"/>
              </a:ext>
            </a:extLst>
          </p:cNvPr>
          <p:cNvSpPr txBox="1"/>
          <p:nvPr/>
        </p:nvSpPr>
        <p:spPr>
          <a:xfrm>
            <a:off x="6564718" y="5047652"/>
            <a:ext cx="19359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Pneumonia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61A3AB8-31EE-0C0E-7E78-FB5E2DE0C386}"/>
              </a:ext>
            </a:extLst>
          </p:cNvPr>
          <p:cNvSpPr txBox="1"/>
          <p:nvPr/>
        </p:nvSpPr>
        <p:spPr>
          <a:xfrm>
            <a:off x="9188244" y="4870545"/>
            <a:ext cx="193595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Blood</a:t>
            </a:r>
          </a:p>
          <a:p>
            <a:pPr algn="ctr"/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infections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1852A63-0AC4-C2A5-3712-C66FADD0C16F}"/>
              </a:ext>
            </a:extLst>
          </p:cNvPr>
          <p:cNvCxnSpPr>
            <a:cxnSpLocks/>
          </p:cNvCxnSpPr>
          <p:nvPr/>
        </p:nvCxnSpPr>
        <p:spPr>
          <a:xfrm>
            <a:off x="271463" y="6270837"/>
            <a:ext cx="1173003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3">
            <a:extLst>
              <a:ext uri="{FF2B5EF4-FFF2-40B4-BE49-F238E27FC236}">
                <a16:creationId xmlns:a16="http://schemas.microsoft.com/office/drawing/2014/main" id="{BE491278-3761-483C-E56E-A63F050499C4}"/>
              </a:ext>
            </a:extLst>
          </p:cNvPr>
          <p:cNvSpPr txBox="1"/>
          <p:nvPr/>
        </p:nvSpPr>
        <p:spPr>
          <a:xfrm>
            <a:off x="631222" y="6440264"/>
            <a:ext cx="10820400" cy="184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200" i="1" dirty="0">
                <a:solidFill>
                  <a:schemeClr val="bg1"/>
                </a:solidFill>
                <a:latin typeface="Arial"/>
                <a:cs typeface="Arial"/>
              </a:rPr>
              <a:t>When the Drugs Don’t Work, React 2019.</a:t>
            </a:r>
            <a:endParaRPr lang="en-US" sz="1200" i="1">
              <a:solidFill>
                <a:schemeClr val="bg1"/>
              </a:solidFill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210CB-10E8-FFEE-5E2C-0EE610E7E9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800000">
            <a:off x="11038972" y="2922709"/>
            <a:ext cx="622300" cy="9779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FA74A5-79CE-15FC-C2E6-4E145F06B0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704509">
            <a:off x="10794513" y="682494"/>
            <a:ext cx="977900" cy="762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5E739F-8DC6-F423-6354-79A1B01199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21426">
            <a:off x="237919" y="2536872"/>
            <a:ext cx="9779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5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2534A56-DDD3-80EA-9081-024DA4CC9687}"/>
              </a:ext>
            </a:extLst>
          </p:cNvPr>
          <p:cNvSpPr/>
          <p:nvPr/>
        </p:nvSpPr>
        <p:spPr>
          <a:xfrm>
            <a:off x="0" y="0"/>
            <a:ext cx="5372791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CAA5C2-BB98-3535-0C4F-AA6478521D2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l="8890"/>
          <a:stretch>
            <a:fillRect/>
          </a:stretch>
        </p:blipFill>
        <p:spPr>
          <a:xfrm rot="16200000">
            <a:off x="-735550" y="735548"/>
            <a:ext cx="6857999" cy="53869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B762D9E1-40BC-F9FF-89E0-021813E637AC}"/>
              </a:ext>
            </a:extLst>
          </p:cNvPr>
          <p:cNvSpPr txBox="1"/>
          <p:nvPr/>
        </p:nvSpPr>
        <p:spPr>
          <a:xfrm>
            <a:off x="5476632" y="756580"/>
            <a:ext cx="5999678" cy="534009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473075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1"/>
                </a:solidFill>
                <a:latin typeface="Arial"/>
                <a:cs typeface="Arial"/>
                <a:sym typeface="Inter"/>
              </a:rPr>
              <a:t>Antimicrobial resistance (AMR) </a:t>
            </a:r>
            <a:r>
              <a:rPr lang="en-US" sz="2400" dirty="0">
                <a:solidFill>
                  <a:schemeClr val="tx2"/>
                </a:solidFill>
                <a:latin typeface="Arial"/>
                <a:cs typeface="Arial"/>
                <a:sym typeface="Inter"/>
              </a:rPr>
              <a:t>occurs when bacteria, parasites, viruses or fungi evolve to protect themselves from the effects of antimicrobial drugs designed to destroy them.</a:t>
            </a:r>
            <a:endParaRPr lang="en-US" sz="2400" dirty="0">
              <a:solidFill>
                <a:schemeClr val="tx2"/>
              </a:solidFill>
              <a:latin typeface="Arial"/>
              <a:cs typeface="Arial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3075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  <a:latin typeface="Arial"/>
                <a:cs typeface="Arial"/>
                <a:sym typeface="Inter"/>
              </a:rPr>
              <a:t>This means previously effective antimicrobial drugs used </a:t>
            </a:r>
            <a:r>
              <a:rPr lang="en-US" sz="2400" dirty="0">
                <a:solidFill>
                  <a:schemeClr val="accent1"/>
                </a:solidFill>
                <a:latin typeface="Arial"/>
                <a:cs typeface="Arial"/>
                <a:sym typeface="Inter"/>
              </a:rPr>
              <a:t>to treat or prevent infections may no longer work</a:t>
            </a:r>
            <a:r>
              <a:rPr lang="en-US" sz="2400" dirty="0">
                <a:solidFill>
                  <a:schemeClr val="tx2"/>
                </a:solidFill>
                <a:latin typeface="Arial"/>
                <a:cs typeface="Arial"/>
                <a:sym typeface="Inter"/>
              </a:rPr>
              <a:t>.</a:t>
            </a:r>
            <a:endParaRPr lang="en-US" sz="2400" dirty="0">
              <a:solidFill>
                <a:schemeClr val="tx2"/>
              </a:solidFill>
              <a:latin typeface="Arial"/>
              <a:cs typeface="Arial"/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73075" lvl="1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tx2"/>
                </a:solidFill>
                <a:latin typeface="Arial"/>
                <a:cs typeface="Arial"/>
                <a:sym typeface="Inter"/>
              </a:rPr>
              <a:t>The World Health Organization (WHO) has identified AMR as </a:t>
            </a:r>
            <a:r>
              <a:rPr lang="en-US" sz="2400" dirty="0">
                <a:solidFill>
                  <a:schemeClr val="accent1"/>
                </a:solidFill>
                <a:latin typeface="Arial"/>
                <a:cs typeface="Arial"/>
                <a:sym typeface="Inter"/>
              </a:rPr>
              <a:t>‘</a:t>
            </a:r>
            <a:r>
              <a:rPr lang="en-US" sz="2400" b="1" dirty="0">
                <a:solidFill>
                  <a:schemeClr val="accent1"/>
                </a:solidFill>
                <a:latin typeface="Arial"/>
                <a:cs typeface="Arial"/>
                <a:sym typeface="Inter"/>
              </a:rPr>
              <a:t>one of the biggest threats to global health’.</a:t>
            </a:r>
            <a:endParaRPr lang="en-US" sz="2400" b="1" dirty="0">
              <a:solidFill>
                <a:schemeClr val="accent1"/>
              </a:solidFill>
              <a:latin typeface="Arial"/>
              <a:cs typeface="Arial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173958-C0D1-2B52-67DF-FE9CB3112FB0}"/>
              </a:ext>
            </a:extLst>
          </p:cNvPr>
          <p:cNvSpPr txBox="1"/>
          <p:nvPr/>
        </p:nvSpPr>
        <p:spPr>
          <a:xfrm>
            <a:off x="747010" y="2828833"/>
            <a:ext cx="428105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Poppins Bold"/>
              </a:rPr>
              <a:t>Antimicrobial resistance</a:t>
            </a:r>
          </a:p>
        </p:txBody>
      </p:sp>
    </p:spTree>
    <p:extLst>
      <p:ext uri="{BB962C8B-B14F-4D97-AF65-F5344CB8AC3E}">
        <p14:creationId xmlns:p14="http://schemas.microsoft.com/office/powerpoint/2010/main" val="3084953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29CA32-3B00-0016-CCDA-5B7538780C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04F085AF-16AC-F26A-F66B-B1D2A50055B5}"/>
              </a:ext>
            </a:extLst>
          </p:cNvPr>
          <p:cNvSpPr txBox="1"/>
          <p:nvPr/>
        </p:nvSpPr>
        <p:spPr>
          <a:xfrm>
            <a:off x="685800" y="380254"/>
            <a:ext cx="108204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000" b="1" dirty="0">
                <a:solidFill>
                  <a:schemeClr val="accent1"/>
                </a:solidFill>
                <a:latin typeface="Arial"/>
                <a:ea typeface="Poppins Bold"/>
                <a:cs typeface="Arial"/>
                <a:sym typeface="Poppins Bold"/>
              </a:rPr>
              <a:t>How antibiotic resistance happens?</a:t>
            </a:r>
            <a:endParaRPr lang="en-US" sz="4000" dirty="0">
              <a:solidFill>
                <a:schemeClr val="accent1"/>
              </a:solidFill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ADEBE7C-22E9-A89A-3D3A-CC8922B793F8}"/>
              </a:ext>
            </a:extLst>
          </p:cNvPr>
          <p:cNvCxnSpPr>
            <a:cxnSpLocks/>
          </p:cNvCxnSpPr>
          <p:nvPr/>
        </p:nvCxnSpPr>
        <p:spPr>
          <a:xfrm>
            <a:off x="230981" y="6339550"/>
            <a:ext cx="11730037" cy="0"/>
          </a:xfrm>
          <a:prstGeom prst="line">
            <a:avLst/>
          </a:prstGeom>
          <a:ln w="3175">
            <a:solidFill>
              <a:srgbClr val="5161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3">
            <a:extLst>
              <a:ext uri="{FF2B5EF4-FFF2-40B4-BE49-F238E27FC236}">
                <a16:creationId xmlns:a16="http://schemas.microsoft.com/office/drawing/2014/main" id="{7D3AE29D-F843-0C6C-F968-DEFB36D10CFD}"/>
              </a:ext>
            </a:extLst>
          </p:cNvPr>
          <p:cNvSpPr txBox="1"/>
          <p:nvPr/>
        </p:nvSpPr>
        <p:spPr>
          <a:xfrm>
            <a:off x="631222" y="6498137"/>
            <a:ext cx="10820400" cy="184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200" i="1">
                <a:solidFill>
                  <a:srgbClr val="5161C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Centers for Disease Control and Prevention. “How Antibiotic Resistance Happens.”</a:t>
            </a:r>
            <a:endParaRPr lang="en-US" sz="1200" i="1">
              <a:solidFill>
                <a:srgbClr val="5161C6"/>
              </a:solidFill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A25C6D-BDBE-5281-0DA9-7FED0433081A}"/>
              </a:ext>
            </a:extLst>
          </p:cNvPr>
          <p:cNvSpPr txBox="1"/>
          <p:nvPr/>
        </p:nvSpPr>
        <p:spPr>
          <a:xfrm>
            <a:off x="528269" y="2126640"/>
            <a:ext cx="2431086" cy="13234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000" dirty="0">
                <a:latin typeface="Arial"/>
                <a:cs typeface="Arial"/>
              </a:rPr>
              <a:t>There are lots of germs &amp; a few are resistant to 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antibiotics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57915CA-13A1-A1BD-AB13-C43EA0B85E40}"/>
              </a:ext>
            </a:extLst>
          </p:cNvPr>
          <p:cNvSpPr txBox="1"/>
          <p:nvPr/>
        </p:nvSpPr>
        <p:spPr>
          <a:xfrm>
            <a:off x="3318036" y="2050152"/>
            <a:ext cx="2666674" cy="163121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rial"/>
                <a:cs typeface="Arial"/>
              </a:rPr>
              <a:t>Antibiotics </a:t>
            </a:r>
            <a:r>
              <a:rPr lang="en-US" sz="2000" dirty="0">
                <a:latin typeface="Arial"/>
                <a:cs typeface="Arial"/>
              </a:rPr>
              <a:t>kill both disease causing as well as good bacteria protecting the body from infection</a:t>
            </a:r>
            <a:endParaRPr lang="en-US" sz="2000">
              <a:solidFill>
                <a:srgbClr val="EA6763"/>
              </a:solidFill>
              <a:latin typeface="Arial"/>
              <a:cs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48A8B6D-7548-486D-5D8C-C81A338A30CE}"/>
              </a:ext>
            </a:extLst>
          </p:cNvPr>
          <p:cNvSpPr txBox="1"/>
          <p:nvPr/>
        </p:nvSpPr>
        <p:spPr>
          <a:xfrm>
            <a:off x="6324857" y="2132113"/>
            <a:ext cx="2434551" cy="101566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en-US" sz="20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antibiotic-resistant </a:t>
            </a: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bacteria grow and take over</a:t>
            </a:r>
            <a:endParaRPr lang="en-US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B45C082-F0C7-1961-F0A9-C993B38AB6EE}"/>
              </a:ext>
            </a:extLst>
          </p:cNvPr>
          <p:cNvSpPr txBox="1"/>
          <p:nvPr/>
        </p:nvSpPr>
        <p:spPr>
          <a:xfrm>
            <a:off x="9212119" y="2078374"/>
            <a:ext cx="2441661" cy="163121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Some bacteria give their </a:t>
            </a:r>
            <a:r>
              <a:rPr lang="en-US" sz="200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antibiotic resistance </a:t>
            </a: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to other bacteria, causing</a:t>
            </a:r>
            <a:endParaRPr lang="en-US"/>
          </a:p>
          <a:p>
            <a:pPr algn="ctr"/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more problems</a:t>
            </a:r>
          </a:p>
        </p:txBody>
      </p:sp>
      <p:sp>
        <p:nvSpPr>
          <p:cNvPr id="53" name="Rounded Rectangle 52">
            <a:extLst>
              <a:ext uri="{FF2B5EF4-FFF2-40B4-BE49-F238E27FC236}">
                <a16:creationId xmlns:a16="http://schemas.microsoft.com/office/drawing/2014/main" id="{7E989DD9-60F7-CA7E-3E16-71602F4DF3CE}"/>
              </a:ext>
            </a:extLst>
          </p:cNvPr>
          <p:cNvSpPr/>
          <p:nvPr/>
        </p:nvSpPr>
        <p:spPr>
          <a:xfrm>
            <a:off x="520011" y="1829384"/>
            <a:ext cx="2439666" cy="3731701"/>
          </a:xfrm>
          <a:prstGeom prst="roundRect">
            <a:avLst>
              <a:gd name="adj" fmla="val 13041"/>
            </a:avLst>
          </a:prstGeom>
          <a:noFill/>
          <a:ln>
            <a:solidFill>
              <a:srgbClr val="5161C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3384DDC4-7865-5EE8-F173-75438882D656}"/>
              </a:ext>
            </a:extLst>
          </p:cNvPr>
          <p:cNvSpPr/>
          <p:nvPr/>
        </p:nvSpPr>
        <p:spPr>
          <a:xfrm>
            <a:off x="3319268" y="1822329"/>
            <a:ext cx="2658387" cy="3710534"/>
          </a:xfrm>
          <a:prstGeom prst="roundRect">
            <a:avLst>
              <a:gd name="adj" fmla="val 13041"/>
            </a:avLst>
          </a:prstGeom>
          <a:noFill/>
          <a:ln>
            <a:solidFill>
              <a:srgbClr val="5161C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55" name="Rounded Rectangle 54">
            <a:extLst>
              <a:ext uri="{FF2B5EF4-FFF2-40B4-BE49-F238E27FC236}">
                <a16:creationId xmlns:a16="http://schemas.microsoft.com/office/drawing/2014/main" id="{F4A6FC37-1085-0B99-4217-594DB0262D21}"/>
              </a:ext>
            </a:extLst>
          </p:cNvPr>
          <p:cNvSpPr/>
          <p:nvPr/>
        </p:nvSpPr>
        <p:spPr>
          <a:xfrm>
            <a:off x="6316079" y="1829384"/>
            <a:ext cx="2439666" cy="3731701"/>
          </a:xfrm>
          <a:prstGeom prst="roundRect">
            <a:avLst>
              <a:gd name="adj" fmla="val 13041"/>
            </a:avLst>
          </a:prstGeom>
          <a:noFill/>
          <a:ln>
            <a:solidFill>
              <a:srgbClr val="5161C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56" name="Rounded Rectangle 55">
            <a:extLst>
              <a:ext uri="{FF2B5EF4-FFF2-40B4-BE49-F238E27FC236}">
                <a16:creationId xmlns:a16="http://schemas.microsoft.com/office/drawing/2014/main" id="{62642B04-7382-C980-0213-52B0FDC9E6B3}"/>
              </a:ext>
            </a:extLst>
          </p:cNvPr>
          <p:cNvSpPr/>
          <p:nvPr/>
        </p:nvSpPr>
        <p:spPr>
          <a:xfrm>
            <a:off x="9214114" y="1829384"/>
            <a:ext cx="2439666" cy="3731701"/>
          </a:xfrm>
          <a:prstGeom prst="roundRect">
            <a:avLst>
              <a:gd name="adj" fmla="val 13041"/>
            </a:avLst>
          </a:prstGeom>
          <a:noFill/>
          <a:ln>
            <a:solidFill>
              <a:srgbClr val="5161C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A6763"/>
              </a:solidFill>
            </a:endParaRPr>
          </a:p>
        </p:txBody>
      </p:sp>
      <p:sp>
        <p:nvSpPr>
          <p:cNvPr id="63" name="Rounded Rectangle 62">
            <a:extLst>
              <a:ext uri="{FF2B5EF4-FFF2-40B4-BE49-F238E27FC236}">
                <a16:creationId xmlns:a16="http://schemas.microsoft.com/office/drawing/2014/main" id="{7B6E9F2C-6D9A-F34C-BC73-4EBEBD75EEF4}"/>
              </a:ext>
            </a:extLst>
          </p:cNvPr>
          <p:cNvSpPr/>
          <p:nvPr/>
        </p:nvSpPr>
        <p:spPr>
          <a:xfrm>
            <a:off x="422711" y="1581275"/>
            <a:ext cx="488235" cy="4962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>
            <a:extLst>
              <a:ext uri="{FF2B5EF4-FFF2-40B4-BE49-F238E27FC236}">
                <a16:creationId xmlns:a16="http://schemas.microsoft.com/office/drawing/2014/main" id="{E132C846-DDA8-15A6-68D5-E4B54F4E68DE}"/>
              </a:ext>
            </a:extLst>
          </p:cNvPr>
          <p:cNvSpPr/>
          <p:nvPr/>
        </p:nvSpPr>
        <p:spPr>
          <a:xfrm>
            <a:off x="3346020" y="1581275"/>
            <a:ext cx="488235" cy="4962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66">
            <a:extLst>
              <a:ext uri="{FF2B5EF4-FFF2-40B4-BE49-F238E27FC236}">
                <a16:creationId xmlns:a16="http://schemas.microsoft.com/office/drawing/2014/main" id="{F72A4F82-64C7-CE32-BB1B-C186A77B288E}"/>
              </a:ext>
            </a:extLst>
          </p:cNvPr>
          <p:cNvSpPr/>
          <p:nvPr/>
        </p:nvSpPr>
        <p:spPr>
          <a:xfrm>
            <a:off x="6241620" y="1581275"/>
            <a:ext cx="488235" cy="4962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AD223C12-8C2E-1DB9-98E0-3C8B70F70AC8}"/>
              </a:ext>
            </a:extLst>
          </p:cNvPr>
          <p:cNvSpPr/>
          <p:nvPr/>
        </p:nvSpPr>
        <p:spPr>
          <a:xfrm>
            <a:off x="9164929" y="1581275"/>
            <a:ext cx="488235" cy="4962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03119DD-73E8-57A7-6836-9F180A25AAE4}"/>
              </a:ext>
            </a:extLst>
          </p:cNvPr>
          <p:cNvSpPr txBox="1"/>
          <p:nvPr/>
        </p:nvSpPr>
        <p:spPr>
          <a:xfrm>
            <a:off x="469685" y="1581275"/>
            <a:ext cx="3808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CEC66CC-75E5-2CA6-C6A2-A3A216E4FA34}"/>
              </a:ext>
            </a:extLst>
          </p:cNvPr>
          <p:cNvSpPr txBox="1"/>
          <p:nvPr/>
        </p:nvSpPr>
        <p:spPr>
          <a:xfrm>
            <a:off x="3399701" y="1589212"/>
            <a:ext cx="3808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97C6A68-A1E3-1F3D-1052-D6DB4A2145B3}"/>
              </a:ext>
            </a:extLst>
          </p:cNvPr>
          <p:cNvSpPr txBox="1"/>
          <p:nvPr/>
        </p:nvSpPr>
        <p:spPr>
          <a:xfrm>
            <a:off x="6302736" y="1598550"/>
            <a:ext cx="3808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57FD958-9952-C194-7857-23B73A2B13B7}"/>
              </a:ext>
            </a:extLst>
          </p:cNvPr>
          <p:cNvSpPr txBox="1"/>
          <p:nvPr/>
        </p:nvSpPr>
        <p:spPr>
          <a:xfrm>
            <a:off x="9218610" y="1581100"/>
            <a:ext cx="3808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AB7134F-DED3-BEA8-CA13-202B2D416C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4231251"/>
            <a:ext cx="1897909" cy="10987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CC590E5-591C-6ECE-DB98-A79786564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3694" y="4193665"/>
            <a:ext cx="2091050" cy="12106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9EA6DA8-8CD4-C1A8-C2CE-448E43582D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1245" y="4091894"/>
            <a:ext cx="2098745" cy="12150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793B44-12AD-EC0F-6818-3CF94B611A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99481" y="4436494"/>
            <a:ext cx="1551709" cy="724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47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E9CF54AD-B3B9-53ED-C90F-092C3A4163ED}"/>
              </a:ext>
            </a:extLst>
          </p:cNvPr>
          <p:cNvSpPr txBox="1"/>
          <p:nvPr/>
        </p:nvSpPr>
        <p:spPr>
          <a:xfrm>
            <a:off x="762000" y="2513364"/>
            <a:ext cx="4670612" cy="18312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kern="1200" dirty="0">
                <a:solidFill>
                  <a:schemeClr val="accent1"/>
                </a:solidFill>
                <a:latin typeface="Arial"/>
                <a:ea typeface="+mj-ea"/>
                <a:cs typeface="Arial"/>
                <a:sym typeface="Poppins Bold"/>
              </a:rPr>
              <a:t>How antibiotic resistance 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dirty="0">
                <a:solidFill>
                  <a:schemeClr val="accent1"/>
                </a:solidFill>
                <a:latin typeface="Arial"/>
                <a:ea typeface="+mj-ea"/>
                <a:cs typeface="Arial"/>
                <a:sym typeface="Poppins Bold"/>
              </a:rPr>
              <a:t>Spreads?</a:t>
            </a:r>
            <a:endParaRPr lang="en-US" dirty="0">
              <a:solidFill>
                <a:schemeClr val="accent1"/>
              </a:solidFill>
              <a:ea typeface="+mj-ea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537387-C64C-CEDA-879F-B9856E633222}"/>
              </a:ext>
            </a:extLst>
          </p:cNvPr>
          <p:cNvCxnSpPr>
            <a:cxnSpLocks/>
          </p:cNvCxnSpPr>
          <p:nvPr/>
        </p:nvCxnSpPr>
        <p:spPr>
          <a:xfrm>
            <a:off x="230981" y="6339550"/>
            <a:ext cx="11730037" cy="0"/>
          </a:xfrm>
          <a:prstGeom prst="line">
            <a:avLst/>
          </a:prstGeom>
          <a:ln w="3175">
            <a:solidFill>
              <a:srgbClr val="5161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3">
            <a:extLst>
              <a:ext uri="{FF2B5EF4-FFF2-40B4-BE49-F238E27FC236}">
                <a16:creationId xmlns:a16="http://schemas.microsoft.com/office/drawing/2014/main" id="{DEE4BF4F-F805-F15C-FBB0-8E3338F57BAA}"/>
              </a:ext>
            </a:extLst>
          </p:cNvPr>
          <p:cNvSpPr txBox="1"/>
          <p:nvPr/>
        </p:nvSpPr>
        <p:spPr>
          <a:xfrm>
            <a:off x="631222" y="6498137"/>
            <a:ext cx="10820400" cy="184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200" i="1">
                <a:solidFill>
                  <a:srgbClr val="5161C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Centers for Disease Control and Prevention. “About Microbial Ecology.” </a:t>
            </a:r>
            <a:endParaRPr lang="en-US" sz="1200" i="1">
              <a:solidFill>
                <a:srgbClr val="5161C6"/>
              </a:solidFill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1C2BBD-55AB-B47E-B9C8-C9575930FE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0997" y="69721"/>
            <a:ext cx="6519974" cy="6235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532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CD39C-E47E-BCFD-4B71-050844290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08F0D817-0282-8427-D1DA-C4C045546EF6}"/>
              </a:ext>
            </a:extLst>
          </p:cNvPr>
          <p:cNvSpPr/>
          <p:nvPr/>
        </p:nvSpPr>
        <p:spPr>
          <a:xfrm>
            <a:off x="0" y="0"/>
            <a:ext cx="6064235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1057C72-11DB-02A1-AD58-79C51CB552D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 l="8890"/>
          <a:stretch>
            <a:fillRect/>
          </a:stretch>
        </p:blipFill>
        <p:spPr>
          <a:xfrm rot="5400000">
            <a:off x="-396883" y="396881"/>
            <a:ext cx="6857999" cy="60642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09D5D2-8BE7-5807-BDBB-677F59E0D0EF}"/>
              </a:ext>
            </a:extLst>
          </p:cNvPr>
          <p:cNvSpPr txBox="1"/>
          <p:nvPr/>
        </p:nvSpPr>
        <p:spPr>
          <a:xfrm>
            <a:off x="547199" y="2828836"/>
            <a:ext cx="46706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Poppins Bold"/>
              </a:rPr>
              <a:t>Why should you care?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833863-089A-18E6-0156-3A61A0DFD970}"/>
              </a:ext>
            </a:extLst>
          </p:cNvPr>
          <p:cNvSpPr txBox="1"/>
          <p:nvPr/>
        </p:nvSpPr>
        <p:spPr>
          <a:xfrm>
            <a:off x="7242364" y="573694"/>
            <a:ext cx="4705305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/>
                <a:cs typeface="Arial"/>
              </a:rPr>
              <a:t>Global Threat</a:t>
            </a:r>
          </a:p>
          <a:p>
            <a:r>
              <a:rPr lang="en-US" sz="2400" dirty="0">
                <a:latin typeface="Arial"/>
                <a:cs typeface="Arial"/>
              </a:rPr>
              <a:t>causing 700,000 deaths annually worldwide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173821-A347-0DE7-D591-846D1686907A}"/>
              </a:ext>
            </a:extLst>
          </p:cNvPr>
          <p:cNvSpPr txBox="1"/>
          <p:nvPr/>
        </p:nvSpPr>
        <p:spPr>
          <a:xfrm>
            <a:off x="7235309" y="1941165"/>
            <a:ext cx="4705304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/>
                <a:cs typeface="Arial"/>
              </a:rPr>
              <a:t>The Silent Pandemic </a:t>
            </a:r>
            <a:r>
              <a:rPr lang="en-US" sz="2400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</a:p>
          <a:p>
            <a:r>
              <a:rPr lang="en-US" sz="2400" dirty="0">
                <a:latin typeface="Arial"/>
                <a:cs typeface="Arial"/>
              </a:rPr>
              <a:t>projected to cause 2 million deaths in India by 2050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93095E-0B31-8E8D-ED25-8890161B26FA}"/>
              </a:ext>
            </a:extLst>
          </p:cNvPr>
          <p:cNvSpPr txBox="1"/>
          <p:nvPr/>
        </p:nvSpPr>
        <p:spPr>
          <a:xfrm>
            <a:off x="7228253" y="3315692"/>
            <a:ext cx="4719416" cy="120032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/>
                <a:cs typeface="Arial"/>
              </a:rPr>
              <a:t>Economic burden </a:t>
            </a:r>
            <a:r>
              <a:rPr lang="en-US" sz="2400" dirty="0">
                <a:solidFill>
                  <a:schemeClr val="accent1"/>
                </a:solidFill>
                <a:latin typeface="Arial"/>
                <a:cs typeface="Arial"/>
              </a:rPr>
              <a:t> </a:t>
            </a:r>
          </a:p>
          <a:p>
            <a:r>
              <a:rPr lang="en-US" sz="2400" dirty="0">
                <a:latin typeface="Arial"/>
                <a:cs typeface="Arial"/>
              </a:rPr>
              <a:t>could cost the global economy </a:t>
            </a:r>
          </a:p>
          <a:p>
            <a:r>
              <a:rPr lang="en-US" sz="2400" dirty="0">
                <a:latin typeface="Arial"/>
                <a:cs typeface="Arial"/>
              </a:rPr>
              <a:t>USD 100 trillion by 2050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ED2F7B-AF25-FF1D-5A31-1CA5A577AFAD}"/>
              </a:ext>
            </a:extLst>
          </p:cNvPr>
          <p:cNvSpPr txBox="1"/>
          <p:nvPr/>
        </p:nvSpPr>
        <p:spPr>
          <a:xfrm>
            <a:off x="7249420" y="4725496"/>
            <a:ext cx="4719416" cy="156966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  <a:latin typeface="Arial"/>
                <a:cs typeface="Arial"/>
              </a:rPr>
              <a:t>Compromised health </a:t>
            </a:r>
          </a:p>
          <a:p>
            <a:r>
              <a:rPr lang="en-US" sz="2400" dirty="0">
                <a:latin typeface="Arial"/>
                <a:cs typeface="Arial"/>
              </a:rPr>
              <a:t>limits treatments &amp; undermines medical advances and worsens health inequities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22CAFC7A-2A1F-368F-4CF8-017B5E790F6D}"/>
              </a:ext>
            </a:extLst>
          </p:cNvPr>
          <p:cNvSpPr/>
          <p:nvPr/>
        </p:nvSpPr>
        <p:spPr>
          <a:xfrm>
            <a:off x="6321408" y="771250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CFB381FB-574B-001A-F696-87C3F8B9149A}"/>
              </a:ext>
            </a:extLst>
          </p:cNvPr>
          <p:cNvSpPr/>
          <p:nvPr/>
        </p:nvSpPr>
        <p:spPr>
          <a:xfrm>
            <a:off x="6321408" y="2153427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E1F2CDE-EA34-3B52-E35E-B034EE1B671D}"/>
              </a:ext>
            </a:extLst>
          </p:cNvPr>
          <p:cNvSpPr/>
          <p:nvPr/>
        </p:nvSpPr>
        <p:spPr>
          <a:xfrm>
            <a:off x="6321408" y="3500603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B2DA926-B510-757F-3E11-32402F5F1AF7}"/>
              </a:ext>
            </a:extLst>
          </p:cNvPr>
          <p:cNvSpPr/>
          <p:nvPr/>
        </p:nvSpPr>
        <p:spPr>
          <a:xfrm>
            <a:off x="6321408" y="4979496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C06C76C-45BD-38D2-D687-7F61153483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22447" y="991082"/>
            <a:ext cx="363095" cy="32550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A40CBA7-7AF6-E705-DC41-652A7B3450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9929" y="3636633"/>
            <a:ext cx="375613" cy="4931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1394078-5753-86B8-5948-055BD775AB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6356" y="2324635"/>
            <a:ext cx="422757" cy="4227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BE5D207-6064-D7BE-C7DC-834B7F4281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22447" y="5162562"/>
            <a:ext cx="311992" cy="311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99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3D12F-CD57-7EE4-C397-BD7A00144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6A1872F-BFA3-695B-F0F4-AF80F3120C05}"/>
              </a:ext>
            </a:extLst>
          </p:cNvPr>
          <p:cNvCxnSpPr>
            <a:cxnSpLocks/>
          </p:cNvCxnSpPr>
          <p:nvPr/>
        </p:nvCxnSpPr>
        <p:spPr>
          <a:xfrm>
            <a:off x="230981" y="6339550"/>
            <a:ext cx="11730037" cy="0"/>
          </a:xfrm>
          <a:prstGeom prst="line">
            <a:avLst/>
          </a:prstGeom>
          <a:ln w="3175">
            <a:solidFill>
              <a:srgbClr val="5161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3">
            <a:extLst>
              <a:ext uri="{FF2B5EF4-FFF2-40B4-BE49-F238E27FC236}">
                <a16:creationId xmlns:a16="http://schemas.microsoft.com/office/drawing/2014/main" id="{12BB1A87-C6A7-8D2D-F30C-451C6FE249D6}"/>
              </a:ext>
            </a:extLst>
          </p:cNvPr>
          <p:cNvSpPr txBox="1"/>
          <p:nvPr/>
        </p:nvSpPr>
        <p:spPr>
          <a:xfrm>
            <a:off x="631222" y="6498137"/>
            <a:ext cx="10820400" cy="184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200" i="1" dirty="0">
                <a:solidFill>
                  <a:srgbClr val="5161C6"/>
                </a:solidFill>
                <a:latin typeface="Arial"/>
                <a:cs typeface="Arial"/>
              </a:rPr>
              <a:t>Murray CJL, et al. "Global burden of bacterial antimicrobial resistance in 2019: a systematic analysis." The Lancet, 2022.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4A07FB01-AAAF-A5C1-EDF5-C460D8E782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68119212"/>
              </p:ext>
            </p:extLst>
          </p:nvPr>
        </p:nvGraphicFramePr>
        <p:xfrm>
          <a:off x="850402" y="2123149"/>
          <a:ext cx="10676369" cy="4216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8D92DF2-AE18-6C33-88BE-DF21705ED283}"/>
              </a:ext>
            </a:extLst>
          </p:cNvPr>
          <p:cNvSpPr txBox="1"/>
          <p:nvPr/>
        </p:nvSpPr>
        <p:spPr>
          <a:xfrm>
            <a:off x="3183671" y="1496807"/>
            <a:ext cx="3004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5161C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Underlying cause of death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0D960C-5305-9AAD-D9C2-7BABA526396F}"/>
              </a:ext>
            </a:extLst>
          </p:cNvPr>
          <p:cNvSpPr txBox="1"/>
          <p:nvPr/>
        </p:nvSpPr>
        <p:spPr>
          <a:xfrm>
            <a:off x="6701571" y="1496807"/>
            <a:ext cx="30049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solidFill>
                  <a:schemeClr val="accent5">
                    <a:lumMod val="50000"/>
                  </a:schemeClr>
                </a:solidFill>
              </a:rPr>
              <a:t>Deaths associated with AMR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B3AB5E0-1D88-8026-585D-6EF9C160F2C6}"/>
              </a:ext>
            </a:extLst>
          </p:cNvPr>
          <p:cNvSpPr/>
          <p:nvPr/>
        </p:nvSpPr>
        <p:spPr>
          <a:xfrm>
            <a:off x="2980988" y="1591425"/>
            <a:ext cx="202683" cy="1858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6A85EF-A470-A735-94AA-AD1DE6D525BF}"/>
              </a:ext>
            </a:extLst>
          </p:cNvPr>
          <p:cNvSpPr/>
          <p:nvPr/>
        </p:nvSpPr>
        <p:spPr>
          <a:xfrm>
            <a:off x="6516342" y="1591425"/>
            <a:ext cx="202683" cy="185814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B4D23DF5-13C4-B80E-F72D-3805A6867059}"/>
              </a:ext>
            </a:extLst>
          </p:cNvPr>
          <p:cNvSpPr txBox="1"/>
          <p:nvPr/>
        </p:nvSpPr>
        <p:spPr>
          <a:xfrm>
            <a:off x="685800" y="377136"/>
            <a:ext cx="108204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000" b="1">
                <a:solidFill>
                  <a:schemeClr val="accent1"/>
                </a:solidFill>
                <a:latin typeface="Arial" panose="020B0604020202020204" pitchFamily="34" charset="0"/>
                <a:ea typeface="Poppins Bold"/>
                <a:cs typeface="Arial" panose="020B0604020202020204" pitchFamily="34" charset="0"/>
                <a:sym typeface="Poppins Bold"/>
              </a:rPr>
              <a:t>Why should you care?</a:t>
            </a:r>
            <a:endParaRPr lang="en-US" sz="4000">
              <a:solidFill>
                <a:schemeClr val="accent1"/>
              </a:solidFill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278419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38BA59-3821-9C8D-4688-DF2B00C1C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11083C3-A1F4-2F14-5F4F-BC45A1B6E060}"/>
              </a:ext>
            </a:extLst>
          </p:cNvPr>
          <p:cNvCxnSpPr>
            <a:cxnSpLocks/>
          </p:cNvCxnSpPr>
          <p:nvPr/>
        </p:nvCxnSpPr>
        <p:spPr>
          <a:xfrm>
            <a:off x="230981" y="6339550"/>
            <a:ext cx="11730037" cy="0"/>
          </a:xfrm>
          <a:prstGeom prst="line">
            <a:avLst/>
          </a:prstGeom>
          <a:ln w="3175">
            <a:solidFill>
              <a:srgbClr val="5161C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3">
            <a:extLst>
              <a:ext uri="{FF2B5EF4-FFF2-40B4-BE49-F238E27FC236}">
                <a16:creationId xmlns:a16="http://schemas.microsoft.com/office/drawing/2014/main" id="{634DF884-4DB5-02C3-7011-297FE91089A0}"/>
              </a:ext>
            </a:extLst>
          </p:cNvPr>
          <p:cNvSpPr txBox="1"/>
          <p:nvPr/>
        </p:nvSpPr>
        <p:spPr>
          <a:xfrm>
            <a:off x="631222" y="6498137"/>
            <a:ext cx="10820400" cy="184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200" i="1" dirty="0">
                <a:solidFill>
                  <a:srgbClr val="5161C6"/>
                </a:solidFill>
                <a:latin typeface="Arial"/>
                <a:cs typeface="Arial"/>
              </a:rPr>
              <a:t>OECD. Stemming the Superbug Tide: Just a Few Dollars More. OECD Health Policy Studies. Paris: OECD Publishing; 2018.</a:t>
            </a:r>
            <a:endParaRPr lang="en-US" sz="1200" i="1">
              <a:solidFill>
                <a:srgbClr val="5161C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6DC32C-86AD-0EDB-3C66-77ED47CA2488}"/>
              </a:ext>
            </a:extLst>
          </p:cNvPr>
          <p:cNvSpPr txBox="1"/>
          <p:nvPr/>
        </p:nvSpPr>
        <p:spPr>
          <a:xfrm>
            <a:off x="1919850" y="1314754"/>
            <a:ext cx="8352298" cy="40011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000" dirty="0">
                <a:latin typeface="Arial"/>
                <a:cs typeface="Arial"/>
              </a:rPr>
              <a:t>Extra Health Care Expenditure in Equivalent Additional Household Tax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B0E7F6D4-7D7B-6E72-61C8-8EB99BEE525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8148046"/>
              </p:ext>
            </p:extLst>
          </p:nvPr>
        </p:nvGraphicFramePr>
        <p:xfrm>
          <a:off x="685800" y="1958472"/>
          <a:ext cx="10820400" cy="4202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B8627BB-89BC-0EEB-EC4D-94F871F42C89}"/>
              </a:ext>
            </a:extLst>
          </p:cNvPr>
          <p:cNvSpPr txBox="1"/>
          <p:nvPr/>
        </p:nvSpPr>
        <p:spPr>
          <a:xfrm>
            <a:off x="685800" y="377136"/>
            <a:ext cx="1082040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4000" b="1">
                <a:solidFill>
                  <a:schemeClr val="accent1"/>
                </a:solidFill>
                <a:latin typeface="Arial" panose="020B0604020202020204" pitchFamily="34" charset="0"/>
                <a:ea typeface="Poppins Bold"/>
                <a:cs typeface="Arial" panose="020B0604020202020204" pitchFamily="34" charset="0"/>
                <a:sym typeface="Poppins Bold"/>
              </a:rPr>
              <a:t>Why should you care?</a:t>
            </a:r>
            <a:endParaRPr lang="en-US" sz="4000">
              <a:solidFill>
                <a:schemeClr val="accent1"/>
              </a:solidFill>
              <a:latin typeface="Arial" panose="020B0604020202020204" pitchFamily="34" charset="0"/>
              <a:ea typeface="Poppins Bold"/>
              <a:cs typeface="Arial" panose="020B0604020202020204" pitchFamily="34" charset="0"/>
              <a:sym typeface="Poppins Bold"/>
            </a:endParaRPr>
          </a:p>
        </p:txBody>
      </p:sp>
    </p:spTree>
    <p:extLst>
      <p:ext uri="{BB962C8B-B14F-4D97-AF65-F5344CB8AC3E}">
        <p14:creationId xmlns:p14="http://schemas.microsoft.com/office/powerpoint/2010/main" val="29740809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C62789B7-BE0B-AE0F-4905-20494B9B40A3}"/>
              </a:ext>
            </a:extLst>
          </p:cNvPr>
          <p:cNvSpPr/>
          <p:nvPr/>
        </p:nvSpPr>
        <p:spPr>
          <a:xfrm>
            <a:off x="0" y="0"/>
            <a:ext cx="6064235" cy="6858000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DC505C-EDC8-3B97-3106-BFE4D2A5E27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rcRect l="8890"/>
          <a:stretch>
            <a:fillRect/>
          </a:stretch>
        </p:blipFill>
        <p:spPr>
          <a:xfrm rot="16200000">
            <a:off x="-396881" y="403938"/>
            <a:ext cx="6857999" cy="60642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7D9070-4B8B-337F-A6AE-7FBDCC835E97}"/>
              </a:ext>
            </a:extLst>
          </p:cNvPr>
          <p:cNvSpPr txBox="1"/>
          <p:nvPr/>
        </p:nvSpPr>
        <p:spPr>
          <a:xfrm>
            <a:off x="7308273" y="4268542"/>
            <a:ext cx="4903612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Blepharitis</a:t>
            </a:r>
          </a:p>
          <a:p>
            <a:r>
              <a:rPr lang="en-US" sz="2400" dirty="0">
                <a:effectLst/>
                <a:latin typeface="Arial"/>
                <a:cs typeface="Arial"/>
              </a:rPr>
              <a:t>(Inflammation of the </a:t>
            </a:r>
            <a:r>
              <a:rPr lang="en-US" sz="2400" dirty="0">
                <a:latin typeface="Arial"/>
                <a:cs typeface="Arial"/>
              </a:rPr>
              <a:t>eyelid margin</a:t>
            </a:r>
            <a:r>
              <a:rPr lang="en-US" sz="2400" dirty="0">
                <a:effectLst/>
                <a:latin typeface="Arial"/>
                <a:cs typeface="Arial"/>
              </a:rPr>
              <a:t>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95833F-8FA1-7F09-7E25-EEEFFE7F8F35}"/>
              </a:ext>
            </a:extLst>
          </p:cNvPr>
          <p:cNvSpPr txBox="1"/>
          <p:nvPr/>
        </p:nvSpPr>
        <p:spPr>
          <a:xfrm>
            <a:off x="7308273" y="620987"/>
            <a:ext cx="4493901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Bacterial Conjunctivitis.</a:t>
            </a:r>
          </a:p>
          <a:p>
            <a:r>
              <a:rPr lang="en-US" sz="2400" dirty="0">
                <a:effectLst/>
                <a:latin typeface="Arial"/>
                <a:cs typeface="Arial"/>
              </a:rPr>
              <a:t>(Inflammation of conjunctiva)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1FF96D-42FA-1621-7A0A-FA26DDB6164E}"/>
              </a:ext>
            </a:extLst>
          </p:cNvPr>
          <p:cNvSpPr txBox="1"/>
          <p:nvPr/>
        </p:nvSpPr>
        <p:spPr>
          <a:xfrm>
            <a:off x="7308273" y="3041297"/>
            <a:ext cx="4663723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Bacterial Keratitis</a:t>
            </a:r>
          </a:p>
          <a:p>
            <a:r>
              <a:rPr lang="en-US" sz="2400" dirty="0">
                <a:effectLst/>
                <a:latin typeface="Arial"/>
                <a:cs typeface="Arial"/>
              </a:rPr>
              <a:t>(Anterior chamber inflammation)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D75772-526B-F08E-3CBE-A0EF750C066E}"/>
              </a:ext>
            </a:extLst>
          </p:cNvPr>
          <p:cNvSpPr txBox="1"/>
          <p:nvPr/>
        </p:nvSpPr>
        <p:spPr>
          <a:xfrm>
            <a:off x="7308273" y="1802920"/>
            <a:ext cx="4642556" cy="8592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Bacterial Endophthalmitis</a:t>
            </a:r>
          </a:p>
          <a:p>
            <a:r>
              <a:rPr lang="en-US" sz="2400" dirty="0">
                <a:effectLst/>
                <a:latin typeface="Arial"/>
                <a:cs typeface="Arial"/>
              </a:rPr>
              <a:t>(Interior eye infection)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1AD340-8E97-DCC1-25A4-80D1C133006C}"/>
              </a:ext>
            </a:extLst>
          </p:cNvPr>
          <p:cNvSpPr txBox="1"/>
          <p:nvPr/>
        </p:nvSpPr>
        <p:spPr>
          <a:xfrm>
            <a:off x="7308273" y="5574497"/>
            <a:ext cx="4713112" cy="85921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buNone/>
            </a:pPr>
            <a:r>
              <a:rPr lang="en-US" sz="2400" dirty="0">
                <a:effectLst/>
                <a:latin typeface="Arial"/>
                <a:cs typeface="Arial"/>
              </a:rPr>
              <a:t>Dacryocystitis</a:t>
            </a:r>
          </a:p>
          <a:p>
            <a:r>
              <a:rPr lang="en-US" sz="2400" dirty="0">
                <a:effectLst/>
                <a:latin typeface="Arial"/>
                <a:cs typeface="Arial"/>
              </a:rPr>
              <a:t>(Inflammation of the lacrimal sac)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7C66DA-205C-5A6D-B6D1-57317DCBDD89}"/>
              </a:ext>
            </a:extLst>
          </p:cNvPr>
          <p:cNvSpPr txBox="1"/>
          <p:nvPr/>
        </p:nvSpPr>
        <p:spPr>
          <a:xfrm>
            <a:off x="547199" y="3105835"/>
            <a:ext cx="44265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Poppins Bold"/>
              </a:rPr>
              <a:t>AMR in </a:t>
            </a:r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Poppins Bold"/>
              </a:rPr>
              <a:t>eye care</a:t>
            </a:r>
            <a:endParaRPr lang="en-US" sz="4000" b="1" kern="120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  <a:sym typeface="Poppins Bold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DBE4826-79CC-FB83-24C7-465BD96F96B8}"/>
              </a:ext>
            </a:extLst>
          </p:cNvPr>
          <p:cNvSpPr/>
          <p:nvPr/>
        </p:nvSpPr>
        <p:spPr>
          <a:xfrm>
            <a:off x="6397626" y="589788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1EB01B5-0E83-DA05-A016-B008D66D13CC}"/>
              </a:ext>
            </a:extLst>
          </p:cNvPr>
          <p:cNvSpPr/>
          <p:nvPr/>
        </p:nvSpPr>
        <p:spPr>
          <a:xfrm>
            <a:off x="6397626" y="1771721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B7C1B92-A128-0F33-374E-92CE9A2EF1A3}"/>
              </a:ext>
            </a:extLst>
          </p:cNvPr>
          <p:cNvSpPr/>
          <p:nvPr/>
        </p:nvSpPr>
        <p:spPr>
          <a:xfrm>
            <a:off x="6397626" y="2981876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97F08C5-62E2-0700-3EFB-065F1A5A2CBB}"/>
              </a:ext>
            </a:extLst>
          </p:cNvPr>
          <p:cNvSpPr/>
          <p:nvPr/>
        </p:nvSpPr>
        <p:spPr>
          <a:xfrm>
            <a:off x="6397626" y="5543298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2C04BFA-C5A8-A666-65EC-454CF1F024DD}"/>
              </a:ext>
            </a:extLst>
          </p:cNvPr>
          <p:cNvSpPr/>
          <p:nvPr/>
        </p:nvSpPr>
        <p:spPr>
          <a:xfrm>
            <a:off x="6397626" y="4149699"/>
            <a:ext cx="765174" cy="7651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4B2A91-367E-0F07-14E2-ABF91276D7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7012" y="835388"/>
            <a:ext cx="450407" cy="3275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E6355C2-BFC0-678D-AF58-3F1304236F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7012" y="1977932"/>
            <a:ext cx="506258" cy="3361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095451-A91D-4DB1-B062-D26083CBE6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1651" y="3231690"/>
            <a:ext cx="475768" cy="26554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C4D0885-CE0F-FCAF-4762-6F4EEFE5BA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1651" y="4388460"/>
            <a:ext cx="531619" cy="3152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045FF3-E540-A3CB-6976-4B9C663497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46850" y="5782147"/>
            <a:ext cx="466726" cy="349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264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MR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5745EC"/>
      </a:accent1>
      <a:accent2>
        <a:srgbClr val="E76662"/>
      </a:accent2>
      <a:accent3>
        <a:srgbClr val="FFA2FF"/>
      </a:accent3>
      <a:accent4>
        <a:srgbClr val="FECD2C"/>
      </a:accent4>
      <a:accent5>
        <a:srgbClr val="FFE4F2"/>
      </a:accent5>
      <a:accent6>
        <a:srgbClr val="B1D7FE"/>
      </a:accent6>
      <a:hlink>
        <a:srgbClr val="FF7886"/>
      </a:hlink>
      <a:folHlink>
        <a:srgbClr val="FF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685</Words>
  <Application>Microsoft Office PowerPoint</Application>
  <PresentationFormat>Widescreen</PresentationFormat>
  <Paragraphs>138</Paragraphs>
  <Slides>17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L V Prasad Eye Institute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AMR</dc:title>
  <dc:subject/>
  <dc:creator>Sai Priyusha Vallabhu</dc:creator>
  <cp:keywords/>
  <dc:description/>
  <cp:lastModifiedBy>Ng Samantha</cp:lastModifiedBy>
  <cp:revision>214</cp:revision>
  <dcterms:created xsi:type="dcterms:W3CDTF">2025-07-31T09:00:48Z</dcterms:created>
  <dcterms:modified xsi:type="dcterms:W3CDTF">2025-08-04T00:15:21Z</dcterms:modified>
  <cp:category/>
</cp:coreProperties>
</file>