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5" r:id="rId6"/>
    <p:sldId id="260" r:id="rId7"/>
    <p:sldId id="291" r:id="rId8"/>
    <p:sldId id="261" r:id="rId9"/>
    <p:sldId id="262" r:id="rId10"/>
    <p:sldId id="267" r:id="rId11"/>
    <p:sldId id="263" r:id="rId12"/>
    <p:sldId id="264" r:id="rId13"/>
    <p:sldId id="268" r:id="rId14"/>
    <p:sldId id="280" r:id="rId15"/>
    <p:sldId id="278" r:id="rId16"/>
    <p:sldId id="285" r:id="rId17"/>
    <p:sldId id="266" r:id="rId18"/>
    <p:sldId id="273" r:id="rId19"/>
    <p:sldId id="292" r:id="rId20"/>
    <p:sldId id="29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3557" autoAdjust="0"/>
  </p:normalViewPr>
  <p:slideViewPr>
    <p:cSldViewPr snapToGrid="0">
      <p:cViewPr varScale="1">
        <p:scale>
          <a:sx n="53" d="100"/>
          <a:sy n="53" d="100"/>
        </p:scale>
        <p:origin x="992" y="2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B84CF-129D-4FDE-870B-BAF1EC4B7271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H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H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372A3-C714-4E7E-B11D-8DE7A2FB6AD2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71703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1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00131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17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9480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2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77194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3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189874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4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58349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6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56040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8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41196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10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189582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13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06656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9372A3-C714-4E7E-B11D-8DE7A2FB6AD2}" type="slidenum">
              <a:rPr lang="en-HK" smtClean="0"/>
              <a:t>16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296529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C759A-1B8D-988F-534D-326A9E689D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47E4F-5ED1-BCEF-E67F-1D2B691E92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5FE22-0781-9EE9-AD4C-3E7652D70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6D7ECD-88D8-47A9-2BFD-5B40FC3B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7D114-3144-4C8C-3060-6C2C7E503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30896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B7F55-247E-9973-BA6F-8495B93DE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CC640-9599-DDBE-4088-1879E50935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DF8BB-C2C7-DDC5-D888-D29B20CD6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87376-C179-7FA7-CA02-4C4A3805C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D6C9C0-8EF8-16B8-2D98-4A99ABF6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6036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13FD99-04E5-0B94-9891-928E516990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ED95F-943B-FD0F-22FF-C4DC4C59D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3EAB2-BAF5-67CE-423E-926630BEC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A5F74-835D-9A47-911E-F3CA0FB61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37F48-C852-CEF3-D58C-48C89624B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782402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B540-2683-790E-C451-55861635A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7EAA02-A1A0-3CBD-58F6-BB547ABD0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5E936-35EA-764E-97E3-C31B8C40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734D2-E7E4-3D8E-A6E4-EED86AF97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60927-8641-129D-F7EC-E65D6A5AB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26906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1870C-29B7-0786-C8AD-B9EF9B61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55835-816E-FBD8-C46F-07C23E7F6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5DC86-B777-5832-EB7A-04A4736C0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570F4-0661-E6F6-97EE-DE3F1038F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E551AE-72C4-5647-A779-A1418739F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158752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AD9C4-E410-B804-9468-7359A6750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FB2FB-8A31-42F0-1B73-B7856D65E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6F36B1-E0A5-EAAB-CD1B-A74531279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F304F-94ED-7D15-759D-C4E348521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2807D-680B-5D61-3FC4-C9A8AC645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114DDC-0914-30CB-A81A-24703FE2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898387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09789-6986-77F2-A039-2D9BFA36E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D5F1AA-121B-3B51-E8E4-DD0057F90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2A2C93-3E7D-D315-BFA9-51C46CC30D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D0F8F-8FA4-06D7-5BFD-0DB16FB0C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2D54B-20F3-D06A-9B60-F10724687C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B3A9CE-5731-F845-5A84-F18E96722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FB31BB-6A67-CB47-3EAC-F087C26F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18A859-3511-DD33-B949-D9F78568F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405258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39B5D-E788-8931-754E-72ABC2BA1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CEC257-D419-6722-6401-92F6EB663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C3AECF-30D0-004F-C7A5-67D77EB85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04630-2321-D753-B7A5-17F3D3A2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1636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ACD0A2-D492-1CC5-B8CC-385C68B4D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13CE81-7FB4-CEFE-D854-9A51E1A69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F59F5-B64D-D17D-218B-936130499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0306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806C7-7887-1CF1-AA28-A2A24F7BA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571A5-A7B1-F684-3E52-2F1F10846A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5E6778-0770-D441-2786-47D0AE802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C35AC7-FCE2-92D0-A731-93D0E1F48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36DFD6-F37E-B8B0-1E24-69EE993E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3B5CFF-2291-17C2-503E-F45FEC437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24694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5CD92-4321-A1AE-4996-4E3B9B9EE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A03366-A25B-C01E-25B2-44D4CF35F8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D77D1C-3DEE-2043-A7D2-815EA6232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89E1B-734E-F76F-B168-AF109E23C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EF7BD2-86F1-38E7-5D73-B0257C9AF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DBB50-D45A-D2E9-7E91-829AFC210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158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A836BA-62BB-47B5-3453-4316386BA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6D2FB-24E7-FF80-F92F-15E221A12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FB7CA-56E7-438E-30CE-08E308716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6ABED4-94BF-42A8-ADB1-8BFA33853A97}" type="datetimeFigureOut">
              <a:rPr lang="en-HK" smtClean="0"/>
              <a:t>12/8/2025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B7A50-3CD4-FACE-919D-C46BD405C2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CE783-0976-7272-7729-7AE0064BC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C76CAE-35C3-4DFB-8ABF-E630C20D81F1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882760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BCB04-A066-7A7B-3C51-3EA7F06B0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9631" y="1718269"/>
            <a:ext cx="8515252" cy="2387600"/>
          </a:xfrm>
        </p:spPr>
        <p:txBody>
          <a:bodyPr>
            <a:normAutofit fontScale="90000"/>
          </a:bodyPr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 Fast to Prevent blindness from Acute Primary Angle Closure Attack (APACA)</a:t>
            </a:r>
            <a:br>
              <a:rPr lang="en-HK" dirty="0"/>
            </a:br>
            <a:endParaRPr lang="en-H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FD45A-5B3D-2968-A934-559752023D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7267" y="3742267"/>
            <a:ext cx="11218333" cy="2782946"/>
          </a:xfrm>
        </p:spPr>
        <p:txBody>
          <a:bodyPr>
            <a:normAutofit fontScale="92500"/>
          </a:bodyPr>
          <a:lstStyle/>
          <a:p>
            <a:pPr algn="l">
              <a:lnSpc>
                <a:spcPts val="2100"/>
              </a:lnSpc>
            </a:pPr>
            <a:r>
              <a:rPr lang="en-HK" sz="2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Poemen P.M. Chan</a:t>
            </a:r>
            <a:r>
              <a:rPr lang="en-HK" sz="2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Associate Professor, Department of Ophthalmology &amp; Visual Sciences, The Chinese University of Hong Kong, Hong Kong.</a:t>
            </a:r>
          </a:p>
          <a:p>
            <a:pPr algn="l">
              <a:lnSpc>
                <a:spcPts val="2100"/>
              </a:lnSpc>
            </a:pPr>
            <a:r>
              <a:rPr lang="en-HK" sz="2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Clement C.Y. Tham</a:t>
            </a:r>
            <a:r>
              <a:rPr lang="en-HK" sz="2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Chairman and S. H. Ho Professor of Ophthalmology and Visual Sciences, The Chinese University of Hong Kong, Hong Kong.</a:t>
            </a:r>
          </a:p>
          <a:p>
            <a:pPr algn="l">
              <a:lnSpc>
                <a:spcPts val="2100"/>
              </a:lnSpc>
            </a:pPr>
            <a:r>
              <a:rPr lang="en-HK" sz="22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Tin Aung</a:t>
            </a:r>
            <a:r>
              <a:rPr lang="en-HK" sz="2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Chief Executive Officer and Chair, Singapore National Eye Centre; Kwan </a:t>
            </a:r>
            <a:r>
              <a:rPr lang="en-HK" sz="2200" dirty="0" err="1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</a:t>
            </a:r>
            <a:r>
              <a:rPr lang="en-HK" sz="22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Thong Hood Cho Temple Professor of Ophthalmology, Duke-NUS Medical School, National University of Singapore.</a:t>
            </a:r>
          </a:p>
          <a:p>
            <a:pPr>
              <a:lnSpc>
                <a:spcPts val="2100"/>
              </a:lnSpc>
            </a:pPr>
            <a:endParaRPr lang="en-HK" sz="2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100"/>
              </a:lnSpc>
            </a:pPr>
            <a:r>
              <a:rPr lang="en-HK" sz="2200" i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behalf of the Asia-Pacific Glaucoma Society (APGS)</a:t>
            </a:r>
          </a:p>
          <a:p>
            <a:endParaRPr lang="en-HK" dirty="0"/>
          </a:p>
        </p:txBody>
      </p:sp>
      <p:pic>
        <p:nvPicPr>
          <p:cNvPr id="5" name="Picture 4" descr="A logo with a globe and letters&#10;&#10;AI-generated content may be incorrect.">
            <a:extLst>
              <a:ext uri="{FF2B5EF4-FFF2-40B4-BE49-F238E27FC236}">
                <a16:creationId xmlns:a16="http://schemas.microsoft.com/office/drawing/2014/main" id="{15D906EB-5FCC-B86E-30EB-3B7591470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252" y="42057"/>
            <a:ext cx="2152748" cy="918169"/>
          </a:xfrm>
          <a:prstGeom prst="rect">
            <a:avLst/>
          </a:prstGeom>
        </p:spPr>
      </p:pic>
      <p:pic>
        <p:nvPicPr>
          <p:cNvPr id="7" name="Picture 6" descr="A logo of a planet&#10;&#10;AI-generated content may be incorrect.">
            <a:extLst>
              <a:ext uri="{FF2B5EF4-FFF2-40B4-BE49-F238E27FC236}">
                <a16:creationId xmlns:a16="http://schemas.microsoft.com/office/drawing/2014/main" id="{62E024F2-8845-2E3D-9EE4-41A65DB242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" y="81426"/>
            <a:ext cx="2051537" cy="104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517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552C-5266-9646-708C-B8704E042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9625"/>
            <a:ext cx="10515600" cy="820269"/>
          </a:xfrm>
        </p:spPr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 - diagnosis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05372-1996-6E9D-4BFB-8C4A66CDD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388" y="1371599"/>
            <a:ext cx="6993722" cy="5351929"/>
          </a:xfrm>
        </p:spPr>
        <p:txBody>
          <a:bodyPr>
            <a:normAutofit lnSpcReduction="10000"/>
          </a:bodyPr>
          <a:lstStyle/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Diagnosis is based on your symptoms and a quick eye examination.</a:t>
            </a: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doctor would place a special contact lens on your eye (gonioscopy) to look at the eye’s drainage angle. 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imaging tests may help but should not delay IOP reduction.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HK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0CAB98-4567-577E-E9EC-6D3DDD2BB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4045" y="2014025"/>
            <a:ext cx="3932060" cy="260366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FFCACC8-B65C-C1F5-E7C9-47CA3ECA1170}"/>
              </a:ext>
            </a:extLst>
          </p:cNvPr>
          <p:cNvSpPr txBox="1">
            <a:spLocks/>
          </p:cNvSpPr>
          <p:nvPr/>
        </p:nvSpPr>
        <p:spPr>
          <a:xfrm>
            <a:off x="8641080" y="4845647"/>
            <a:ext cx="2887532" cy="948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HK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 photo from https://www.aao.org/education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F31915-6B98-50C7-F702-A553EE321BC8}"/>
              </a:ext>
            </a:extLst>
          </p:cNvPr>
          <p:cNvSpPr txBox="1"/>
          <p:nvPr/>
        </p:nvSpPr>
        <p:spPr>
          <a:xfrm>
            <a:off x="6520750" y="6354196"/>
            <a:ext cx="522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Chan PP, et al.  Asia Pac J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(Phila). 2025.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225A0BB-716E-29F4-DF3D-1A93025BDE23}"/>
              </a:ext>
            </a:extLst>
          </p:cNvPr>
          <p:cNvCxnSpPr>
            <a:cxnSpLocks/>
          </p:cNvCxnSpPr>
          <p:nvPr/>
        </p:nvCxnSpPr>
        <p:spPr>
          <a:xfrm>
            <a:off x="6441622" y="2992127"/>
            <a:ext cx="1562423" cy="0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3E638C9-22F7-274F-C194-B66C6F70C854}"/>
              </a:ext>
            </a:extLst>
          </p:cNvPr>
          <p:cNvSpPr/>
          <p:nvPr/>
        </p:nvSpPr>
        <p:spPr>
          <a:xfrm>
            <a:off x="663388" y="2155372"/>
            <a:ext cx="5778234" cy="21798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HK" altLang="zh-HK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 signs: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HK" altLang="zh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Markedly elevated IOP,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HK" altLang="zh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Fixed mid-dilated pupil,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HK" altLang="zh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Corneal become hazy looking (corneal oedema),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HK" altLang="zh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Shallow anterior chamber,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HK" altLang="zh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Conjunctival congestion.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07F7BE-DA03-A913-0506-A11D8BD9874E}"/>
              </a:ext>
            </a:extLst>
          </p:cNvPr>
          <p:cNvSpPr/>
          <p:nvPr/>
        </p:nvSpPr>
        <p:spPr>
          <a:xfrm>
            <a:off x="7764236" y="977597"/>
            <a:ext cx="4114719" cy="11462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Seek help if you see this</a:t>
            </a:r>
          </a:p>
        </p:txBody>
      </p:sp>
    </p:spTree>
    <p:extLst>
      <p:ext uri="{BB962C8B-B14F-4D97-AF65-F5344CB8AC3E}">
        <p14:creationId xmlns:p14="http://schemas.microsoft.com/office/powerpoint/2010/main" val="1167882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C1D74-E7C3-64B8-5B05-50C6A0189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Traditional Treatment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7A5A2-88AA-80E6-F649-0D0B2252A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1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quickly lower the eye pressure (IOP). </a:t>
            </a:r>
          </a:p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 2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minor laser procedure or surgery to relief the underlying cause of the angle closure.</a:t>
            </a:r>
          </a:p>
        </p:txBody>
      </p:sp>
    </p:spTree>
    <p:extLst>
      <p:ext uri="{BB962C8B-B14F-4D97-AF65-F5344CB8AC3E}">
        <p14:creationId xmlns:p14="http://schemas.microsoft.com/office/powerpoint/2010/main" val="2879884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0A10F-99D0-07DD-BF71-6971485E3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Treatment (step 1): Rapid IOP reduction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39B673-8E31-DD0C-AFF8-FBA478E46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34700" cy="4351338"/>
          </a:xfrm>
        </p:spPr>
        <p:txBody>
          <a:bodyPr/>
          <a:lstStyle/>
          <a:p>
            <a:pPr marL="0" lvl="0" indent="0">
              <a:buNone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Goal: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lower the IOP as quickly as possible to prevent further irreversible damage.</a:t>
            </a:r>
          </a:p>
          <a:p>
            <a:pPr lvl="0"/>
            <a:endParaRPr lang="en-HK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Conventional First-Line: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Topical and/or systemic IOP-lowering medications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Topical and/or systemic anti-inflammatory medication.</a:t>
            </a:r>
          </a:p>
        </p:txBody>
      </p:sp>
    </p:spTree>
    <p:extLst>
      <p:ext uri="{BB962C8B-B14F-4D97-AF65-F5344CB8AC3E}">
        <p14:creationId xmlns:p14="http://schemas.microsoft.com/office/powerpoint/2010/main" val="1982558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A4EFF-D3F2-BE82-6C81-0A6A56D7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Treatment (Step 2): relieving the underlying cause of angle closure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AEBC2-A37E-29F4-E697-872700AE4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607" y="1825625"/>
            <a:ext cx="10896439" cy="4403725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ts val="2600"/>
              </a:lnSpc>
              <a:buNone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Goal: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relief the underlying cause of angle closure</a:t>
            </a:r>
          </a:p>
          <a:p>
            <a:pPr marL="0" lvl="0" indent="0">
              <a:lnSpc>
                <a:spcPts val="2600"/>
              </a:lnSpc>
              <a:buNone/>
            </a:pP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ts val="2600"/>
              </a:lnSpc>
              <a:buNone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Laser Peripheral Iridotomy (LPI)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the conventional first choice</a:t>
            </a:r>
          </a:p>
          <a:p>
            <a:pPr lvl="0">
              <a:lnSpc>
                <a:spcPts val="26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simple laser procedure that creates a small hole in the iris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relief the trapped fluid behind the iris,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the angle, and prevent recurrence.</a:t>
            </a:r>
          </a:p>
          <a:p>
            <a:pPr lvl="0">
              <a:lnSpc>
                <a:spcPts val="26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other unaffected eye also need LPI because of a high risk of APACA.</a:t>
            </a:r>
          </a:p>
          <a:p>
            <a:pPr marL="0" lvl="0" indent="0">
              <a:lnSpc>
                <a:spcPts val="2600"/>
              </a:lnSpc>
              <a:buNone/>
            </a:pP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lnSpc>
                <a:spcPts val="2600"/>
              </a:lnSpc>
              <a:buNone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Early Lens removal (“phaco” or “cataract surgery”) </a:t>
            </a:r>
          </a:p>
          <a:p>
            <a:pPr lvl="0">
              <a:lnSpc>
                <a:spcPts val="26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Usually performed after LPI when the eye condition is more stabilised.</a:t>
            </a:r>
          </a:p>
          <a:p>
            <a:pPr lvl="0">
              <a:lnSpc>
                <a:spcPts val="26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Could be performed even without LPI in some situation.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C7F090-DD5A-4551-74FB-91C9CEF96C31}"/>
              </a:ext>
            </a:extLst>
          </p:cNvPr>
          <p:cNvSpPr txBox="1"/>
          <p:nvPr/>
        </p:nvSpPr>
        <p:spPr>
          <a:xfrm>
            <a:off x="7672806" y="6169709"/>
            <a:ext cx="4007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Lam DS, et al. Ophthalmology 2008;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Husain R, et al. Ophthalmology 2012.</a:t>
            </a:r>
          </a:p>
        </p:txBody>
      </p:sp>
    </p:spTree>
    <p:extLst>
      <p:ext uri="{BB962C8B-B14F-4D97-AF65-F5344CB8AC3E}">
        <p14:creationId xmlns:p14="http://schemas.microsoft.com/office/powerpoint/2010/main" val="2995934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D3E109-8721-9AC3-80AE-54E613C7515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3364832" cy="45918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APACA Treatment Algorithm</a:t>
            </a:r>
          </a:p>
        </p:txBody>
      </p:sp>
      <p:pic>
        <p:nvPicPr>
          <p:cNvPr id="5" name="Picture 4" descr="A diagram of a medical procedure&#10;&#10;AI-generated content may be incorrect.">
            <a:extLst>
              <a:ext uri="{FF2B5EF4-FFF2-40B4-BE49-F238E27FC236}">
                <a16:creationId xmlns:a16="http://schemas.microsoft.com/office/drawing/2014/main" id="{46EEC0F6-385F-3AA7-5FD8-AC91DC53D3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" b="4546"/>
          <a:stretch>
            <a:fillRect/>
          </a:stretch>
        </p:blipFill>
        <p:spPr>
          <a:xfrm>
            <a:off x="4203032" y="617873"/>
            <a:ext cx="7267073" cy="54449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2A1231-E2F3-8511-F6B0-EEA2976F7DD9}"/>
              </a:ext>
            </a:extLst>
          </p:cNvPr>
          <p:cNvSpPr txBox="1"/>
          <p:nvPr/>
        </p:nvSpPr>
        <p:spPr>
          <a:xfrm>
            <a:off x="6722110" y="6315576"/>
            <a:ext cx="489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 PP, et al. Asia Pac J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(Phila). 2025.</a:t>
            </a:r>
          </a:p>
        </p:txBody>
      </p:sp>
    </p:spTree>
    <p:extLst>
      <p:ext uri="{BB962C8B-B14F-4D97-AF65-F5344CB8AC3E}">
        <p14:creationId xmlns:p14="http://schemas.microsoft.com/office/powerpoint/2010/main" val="1597839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medical procedure&#10;&#10;AI-generated content may be incorrect.">
            <a:extLst>
              <a:ext uri="{FF2B5EF4-FFF2-40B4-BE49-F238E27FC236}">
                <a16:creationId xmlns:a16="http://schemas.microsoft.com/office/drawing/2014/main" id="{214421F8-0AD7-9EF2-01B9-8C27807C9C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6" r="7343" b="54514"/>
          <a:stretch>
            <a:fillRect/>
          </a:stretch>
        </p:blipFill>
        <p:spPr>
          <a:xfrm>
            <a:off x="542927" y="285750"/>
            <a:ext cx="6653004" cy="2436545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2C819714-B62F-4932-2B83-8711951D5EAC}"/>
              </a:ext>
            </a:extLst>
          </p:cNvPr>
          <p:cNvSpPr/>
          <p:nvPr/>
        </p:nvSpPr>
        <p:spPr>
          <a:xfrm>
            <a:off x="916638" y="3764121"/>
            <a:ext cx="685800" cy="54864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6B82F154-172E-0174-B33F-9543E5B25F95}"/>
              </a:ext>
            </a:extLst>
          </p:cNvPr>
          <p:cNvSpPr/>
          <p:nvPr/>
        </p:nvSpPr>
        <p:spPr>
          <a:xfrm>
            <a:off x="916638" y="5109012"/>
            <a:ext cx="685800" cy="54864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A8844D13-F9F7-3B71-1C01-AB6E2D024839}"/>
              </a:ext>
            </a:extLst>
          </p:cNvPr>
          <p:cNvSpPr txBox="1">
            <a:spLocks/>
          </p:cNvSpPr>
          <p:nvPr/>
        </p:nvSpPr>
        <p:spPr>
          <a:xfrm>
            <a:off x="7966709" y="225680"/>
            <a:ext cx="3051811" cy="273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APACA Treatment Algorithm – Step 1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12C9CA1-5547-7C0F-B2A5-BD66994AE9B7}"/>
              </a:ext>
            </a:extLst>
          </p:cNvPr>
          <p:cNvSpPr/>
          <p:nvPr/>
        </p:nvSpPr>
        <p:spPr>
          <a:xfrm>
            <a:off x="542927" y="3035262"/>
            <a:ext cx="5148060" cy="626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Maximally tolerated medical treatment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EC8AB21-AB0F-65A1-A19C-D9245B7DAA83}"/>
              </a:ext>
            </a:extLst>
          </p:cNvPr>
          <p:cNvSpPr/>
          <p:nvPr/>
        </p:nvSpPr>
        <p:spPr>
          <a:xfrm>
            <a:off x="542927" y="4380153"/>
            <a:ext cx="3355973" cy="626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More invasive procedures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ABC80C6-A1C1-AEEA-F4BF-172A1103AFE2}"/>
              </a:ext>
            </a:extLst>
          </p:cNvPr>
          <p:cNvSpPr/>
          <p:nvPr/>
        </p:nvSpPr>
        <p:spPr>
          <a:xfrm>
            <a:off x="542927" y="5760226"/>
            <a:ext cx="3355973" cy="626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Emergency surgeries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64E60A-96B9-5DA0-6170-8A8EEA4E810F}"/>
              </a:ext>
            </a:extLst>
          </p:cNvPr>
          <p:cNvSpPr txBox="1"/>
          <p:nvPr/>
        </p:nvSpPr>
        <p:spPr>
          <a:xfrm>
            <a:off x="1815643" y="3816773"/>
            <a:ext cx="1909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Poor IOP response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CAF2DF-525F-A183-6FBB-6C719FE024AD}"/>
              </a:ext>
            </a:extLst>
          </p:cNvPr>
          <p:cNvSpPr txBox="1"/>
          <p:nvPr/>
        </p:nvSpPr>
        <p:spPr>
          <a:xfrm>
            <a:off x="3443773" y="4380153"/>
            <a:ext cx="8631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Argon laser peripheral </a:t>
            </a:r>
            <a:r>
              <a:rPr lang="en-HK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iridoplasty</a:t>
            </a: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(ALPI)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another type of laser to open the angle.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Anterior chamber paracentesis (ACP)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an office procedure that places a small needle into the eye ball to relieve the pressure.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4DFEE9-1452-4529-22EE-1B315E3F496E}"/>
              </a:ext>
            </a:extLst>
          </p:cNvPr>
          <p:cNvSpPr txBox="1"/>
          <p:nvPr/>
        </p:nvSpPr>
        <p:spPr>
          <a:xfrm>
            <a:off x="3443773" y="5760226"/>
            <a:ext cx="6190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Lens removal (“phaco” or “cataract surgery”)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Trabeculectomy (a surgery that lower the eye pressure)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5EDD961-17F6-1D4F-449B-509C924F01F5}"/>
              </a:ext>
            </a:extLst>
          </p:cNvPr>
          <p:cNvSpPr txBox="1"/>
          <p:nvPr/>
        </p:nvSpPr>
        <p:spPr>
          <a:xfrm>
            <a:off x="1815643" y="5198666"/>
            <a:ext cx="1830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Refractory APACA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C93894-BCCB-D74B-A30C-84F0A7C27A23}"/>
              </a:ext>
            </a:extLst>
          </p:cNvPr>
          <p:cNvSpPr txBox="1"/>
          <p:nvPr/>
        </p:nvSpPr>
        <p:spPr>
          <a:xfrm>
            <a:off x="6870700" y="6334123"/>
            <a:ext cx="4895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 PP, et al. Asia Pac J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(Phila). 2025.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3644A8F-7C92-FBF8-71F2-1932A49C1384}"/>
              </a:ext>
            </a:extLst>
          </p:cNvPr>
          <p:cNvSpPr/>
          <p:nvPr/>
        </p:nvSpPr>
        <p:spPr>
          <a:xfrm>
            <a:off x="6400801" y="3008917"/>
            <a:ext cx="4759778" cy="12497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HK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Your doctor may change the treatment sequence depends on </a:t>
            </a:r>
            <a:r>
              <a:rPr lang="en-US" altLang="zh-HK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</a:t>
            </a:r>
            <a:r>
              <a:rPr lang="en-US" altLang="zh-HK" sz="2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he situation.</a:t>
            </a:r>
          </a:p>
        </p:txBody>
      </p:sp>
    </p:spTree>
    <p:extLst>
      <p:ext uri="{BB962C8B-B14F-4D97-AF65-F5344CB8AC3E}">
        <p14:creationId xmlns:p14="http://schemas.microsoft.com/office/powerpoint/2010/main" val="1922534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4EC93-E2AD-9CE5-25BA-F2F1535B96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medical procedure&#10;&#10;AI-generated content may be incorrect.">
            <a:extLst>
              <a:ext uri="{FF2B5EF4-FFF2-40B4-BE49-F238E27FC236}">
                <a16:creationId xmlns:a16="http://schemas.microsoft.com/office/drawing/2014/main" id="{2395EC05-2D7C-691C-78A3-0BA0832B0D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4" t="31842" r="-1337" b="12483"/>
          <a:stretch>
            <a:fillRect/>
          </a:stretch>
        </p:blipFill>
        <p:spPr>
          <a:xfrm>
            <a:off x="5564400" y="310367"/>
            <a:ext cx="6202017" cy="258523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76A76A4-7432-5590-7643-90A5EEFE6770}"/>
              </a:ext>
            </a:extLst>
          </p:cNvPr>
          <p:cNvSpPr txBox="1">
            <a:spLocks/>
          </p:cNvSpPr>
          <p:nvPr/>
        </p:nvSpPr>
        <p:spPr>
          <a:xfrm>
            <a:off x="560456" y="235042"/>
            <a:ext cx="4915043" cy="273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APACA Treatment Algorithm – Step 2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1C1C630D-D65E-F466-0155-79314E8A95A2}"/>
              </a:ext>
            </a:extLst>
          </p:cNvPr>
          <p:cNvSpPr/>
          <p:nvPr/>
        </p:nvSpPr>
        <p:spPr>
          <a:xfrm>
            <a:off x="9684469" y="3825529"/>
            <a:ext cx="685800" cy="54864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A35B55C-6A93-07A4-D551-A91790689AC7}"/>
              </a:ext>
            </a:extLst>
          </p:cNvPr>
          <p:cNvSpPr/>
          <p:nvPr/>
        </p:nvSpPr>
        <p:spPr>
          <a:xfrm>
            <a:off x="7677868" y="3114261"/>
            <a:ext cx="4088549" cy="626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Laser Peripheral Iridotomy (LPI)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6C05C85-109A-ECE1-1DEB-A0FDDAE07CF6}"/>
              </a:ext>
            </a:extLst>
          </p:cNvPr>
          <p:cNvSpPr/>
          <p:nvPr/>
        </p:nvSpPr>
        <p:spPr>
          <a:xfrm>
            <a:off x="8410444" y="4459151"/>
            <a:ext cx="3355973" cy="62628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Lens removal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0D2B2F61-2171-F63F-AB1F-4D481EFCF8B9}"/>
              </a:ext>
            </a:extLst>
          </p:cNvPr>
          <p:cNvSpPr/>
          <p:nvPr/>
        </p:nvSpPr>
        <p:spPr>
          <a:xfrm>
            <a:off x="9684469" y="5170419"/>
            <a:ext cx="685800" cy="548640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78E0C11-0529-4D57-8368-A87662C8CC4F}"/>
              </a:ext>
            </a:extLst>
          </p:cNvPr>
          <p:cNvSpPr/>
          <p:nvPr/>
        </p:nvSpPr>
        <p:spPr>
          <a:xfrm>
            <a:off x="8410444" y="5804041"/>
            <a:ext cx="3355973" cy="74359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2000" b="1" dirty="0"/>
              <a:t>Trabeculectomy or other surgeries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AB947C-F62F-4518-884E-FF002AE3C1F4}"/>
              </a:ext>
            </a:extLst>
          </p:cNvPr>
          <p:cNvSpPr txBox="1"/>
          <p:nvPr/>
        </p:nvSpPr>
        <p:spPr>
          <a:xfrm>
            <a:off x="744107" y="6200206"/>
            <a:ext cx="4197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Aung T, et la. Am J </a:t>
            </a:r>
            <a:r>
              <a:rPr lang="en-H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2001;</a:t>
            </a:r>
          </a:p>
          <a:p>
            <a:pPr marL="342900" indent="-342900">
              <a:buFontTx/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 PP, et al. Asia Pac J </a:t>
            </a:r>
            <a:r>
              <a:rPr lang="en-H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(Phila). 2025.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BD7E1E7-10A1-DD36-7547-6184D2A29C6A}"/>
              </a:ext>
            </a:extLst>
          </p:cNvPr>
          <p:cNvSpPr txBox="1">
            <a:spLocks/>
          </p:cNvSpPr>
          <p:nvPr/>
        </p:nvSpPr>
        <p:spPr>
          <a:xfrm>
            <a:off x="560456" y="3177497"/>
            <a:ext cx="6971914" cy="3022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0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Lens extraction is often needed after LPI.</a:t>
            </a:r>
          </a:p>
          <a:p>
            <a:pPr>
              <a:lnSpc>
                <a:spcPts val="30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Long-term outcomes for Asian patients after LPI alone are often suboptimal.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30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Up to </a:t>
            </a:r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58% of patients develop Chronic Primary Angle Closure Glaucoma (CACG)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even after successful LPI.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84263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FFCAB-C2B6-E007-F79C-BF82785EA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365126"/>
            <a:ext cx="6172998" cy="808582"/>
          </a:xfrm>
        </p:spPr>
        <p:txBody>
          <a:bodyPr>
            <a:normAutofit/>
          </a:bodyPr>
          <a:lstStyle/>
          <a:p>
            <a:r>
              <a:rPr lang="en-HK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After the acute attack…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D7E8F-E23B-CB6A-3DA3-C8FC55129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2318657"/>
            <a:ext cx="6049010" cy="4261758"/>
          </a:xfrm>
        </p:spPr>
        <p:txBody>
          <a:bodyPr>
            <a:normAutofit/>
          </a:bodyPr>
          <a:lstStyle/>
          <a:p>
            <a:pPr lvl="0"/>
            <a:r>
              <a:rPr lang="en-HK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Rationale:</a:t>
            </a:r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Lens-removal can significantly deepen the anterior chamber and open the drainage angle, even if the cataract is not visually significant.</a:t>
            </a:r>
          </a:p>
          <a:p>
            <a:pPr lvl="0"/>
            <a:r>
              <a:rPr lang="en-HK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Benefits:</a:t>
            </a:r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Can reduce long-term adverse outcomes:</a:t>
            </a:r>
          </a:p>
          <a:p>
            <a:pPr lvl="1"/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86% reduction in blindness</a:t>
            </a:r>
          </a:p>
          <a:p>
            <a:pPr lvl="1"/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93% reduction in elevated IOP</a:t>
            </a:r>
          </a:p>
          <a:p>
            <a:pPr lvl="1"/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69% reduction in need for medication</a:t>
            </a:r>
            <a:r>
              <a:rPr lang="en-HK" sz="20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lvl="0"/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Addresses the underlying anatomical predisposition more comprehensively than LPI alone.</a:t>
            </a:r>
          </a:p>
          <a:p>
            <a:pPr lvl="0"/>
            <a:r>
              <a:rPr lang="en-HK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However, also need to be aware of </a:t>
            </a:r>
            <a:r>
              <a:rPr lang="en-HK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risk of surgery </a:t>
            </a:r>
            <a:r>
              <a:rPr lang="en-HK" sz="20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(discuss with you doctor).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B683BF4-D5D6-DBAD-8487-419807A7804B}"/>
              </a:ext>
            </a:extLst>
          </p:cNvPr>
          <p:cNvSpPr/>
          <p:nvPr/>
        </p:nvSpPr>
        <p:spPr>
          <a:xfrm>
            <a:off x="6477000" y="365125"/>
            <a:ext cx="5435600" cy="585708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K" dirty="0"/>
          </a:p>
        </p:txBody>
      </p:sp>
      <p:pic>
        <p:nvPicPr>
          <p:cNvPr id="6" name="Picture 5" descr="A diagram of a medical procedure&#10;&#10;AI-generated content may be incorrect.">
            <a:extLst>
              <a:ext uri="{FF2B5EF4-FFF2-40B4-BE49-F238E27FC236}">
                <a16:creationId xmlns:a16="http://schemas.microsoft.com/office/drawing/2014/main" id="{0259F324-6738-A06F-607F-59A39F8C70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998" y="839720"/>
            <a:ext cx="5003002" cy="50829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67110F-651A-6CBA-213F-3651D7062A77}"/>
              </a:ext>
            </a:extLst>
          </p:cNvPr>
          <p:cNvSpPr txBox="1"/>
          <p:nvPr/>
        </p:nvSpPr>
        <p:spPr>
          <a:xfrm>
            <a:off x="6739913" y="6232301"/>
            <a:ext cx="4197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Hamid S, et al. Br J </a:t>
            </a:r>
            <a:r>
              <a:rPr lang="en-H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2024; </a:t>
            </a:r>
          </a:p>
          <a:p>
            <a:pPr marL="342900" indent="-342900"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 PP, et al. Asia Pac J </a:t>
            </a:r>
            <a:r>
              <a:rPr lang="en-H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(Phila). 2025.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B36EB3-A882-9E3A-BA35-5603705CCD48}"/>
              </a:ext>
            </a:extLst>
          </p:cNvPr>
          <p:cNvSpPr/>
          <p:nvPr/>
        </p:nvSpPr>
        <p:spPr>
          <a:xfrm>
            <a:off x="403388" y="1098947"/>
            <a:ext cx="569261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HK" sz="32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‘I can see quite well. Why do I need “cataract surgery”?’</a:t>
            </a:r>
          </a:p>
        </p:txBody>
      </p:sp>
    </p:spTree>
    <p:extLst>
      <p:ext uri="{BB962C8B-B14F-4D97-AF65-F5344CB8AC3E}">
        <p14:creationId xmlns:p14="http://schemas.microsoft.com/office/powerpoint/2010/main" val="4224527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BB46-5DDE-69A1-9736-3B9A93BA2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5878"/>
          </a:xfrm>
        </p:spPr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Messages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17E8A-739E-9A37-E5CF-003CE8701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928" y="1333283"/>
            <a:ext cx="10515600" cy="479853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 may consider </a:t>
            </a:r>
            <a:r>
              <a:rPr lang="en-HK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seeking advice from your eye doctor or family doctor, if you have the following risk factors for APACA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Older age (often &gt; 50 year-old)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Female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East Asian descents (e.g., Chinese, Vietnamese, Korean, Japanese, Indian)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Family history of angle closure glaucoma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Anatomically susceptible eyes (narrow drainage angle and thicker lenses)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Farsightedness (Hyperopia)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HK" sz="2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HK" b="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more risk factors you have, the higher your risk could be!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HK" dirty="0">
              <a:solidFill>
                <a:schemeClr val="accent5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</a:pPr>
            <a:endParaRPr lang="en-HK" dirty="0"/>
          </a:p>
          <a:p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3381078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CEACA-F514-70FC-C4EA-B3B8A87530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D0C1A-D17A-19D2-D05C-E4B9CB10D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5878"/>
          </a:xfrm>
        </p:spPr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 Messages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AB87F-FDA4-302B-D6CD-920B90840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928" y="1333283"/>
            <a:ext cx="10515600" cy="4798539"/>
          </a:xfrm>
        </p:spPr>
        <p:txBody>
          <a:bodyPr>
            <a:norm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Recognise the symptoms and signs. </a:t>
            </a:r>
            <a:r>
              <a:rPr lang="en-HK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Act FAST</a:t>
            </a:r>
            <a:r>
              <a:rPr lang="en-HK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immediate care.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you experience any of these symptoms, </a:t>
            </a:r>
            <a:r>
              <a:rPr lang="en-HK" altLang="zh-HK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seek emergency medical attention immediately:</a:t>
            </a: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Sudden sever pain in one eye; 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 eye; 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Blurred vision;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Seeing halos around lights;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Headache;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Nausea or vomiting. </a:t>
            </a:r>
          </a:p>
          <a:p>
            <a:pPr lvl="0"/>
            <a:endParaRPr lang="en-HK" dirty="0"/>
          </a:p>
          <a:p>
            <a:endParaRPr lang="en-HK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4D8A10-F032-9712-E872-44118712C6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760" y="3388635"/>
            <a:ext cx="3459550" cy="229078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F6EDE86-F464-D531-FDEF-6792E0472D22}"/>
              </a:ext>
            </a:extLst>
          </p:cNvPr>
          <p:cNvSpPr txBox="1">
            <a:spLocks/>
          </p:cNvSpPr>
          <p:nvPr/>
        </p:nvSpPr>
        <p:spPr>
          <a:xfrm>
            <a:off x="8701496" y="5832279"/>
            <a:ext cx="2987040" cy="948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HK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Clinical photo from https://www.aao.org/education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44453C-CBD0-98C4-19C3-3436F3C681D1}"/>
              </a:ext>
            </a:extLst>
          </p:cNvPr>
          <p:cNvSpPr txBox="1"/>
          <p:nvPr/>
        </p:nvSpPr>
        <p:spPr>
          <a:xfrm>
            <a:off x="3692940" y="5899478"/>
            <a:ext cx="20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generated photo</a:t>
            </a:r>
          </a:p>
        </p:txBody>
      </p:sp>
      <p:pic>
        <p:nvPicPr>
          <p:cNvPr id="8" name="Picture 7" descr="A bright light in the dark&#10;&#10;AI-generated content may be incorrect.">
            <a:extLst>
              <a:ext uri="{FF2B5EF4-FFF2-40B4-BE49-F238E27FC236}">
                <a16:creationId xmlns:a16="http://schemas.microsoft.com/office/drawing/2014/main" id="{016CFE5D-FF01-3243-B29F-58A879994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6" b="18386"/>
          <a:stretch>
            <a:fillRect/>
          </a:stretch>
        </p:blipFill>
        <p:spPr>
          <a:xfrm>
            <a:off x="5743438" y="3250417"/>
            <a:ext cx="2538503" cy="3013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685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A2383-6A58-2B8E-174A-B2533CF7B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2726"/>
            <a:ext cx="10515600" cy="978408"/>
          </a:xfrm>
        </p:spPr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is Glaucoma?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BA707-82C8-92BB-78D3-C1C23FD09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184905"/>
            <a:ext cx="7576461" cy="3848099"/>
          </a:xfrm>
        </p:spPr>
        <p:txBody>
          <a:bodyPr>
            <a:normAutofit fontScale="92500"/>
          </a:bodyPr>
          <a:lstStyle/>
          <a:p>
            <a:pPr>
              <a:lnSpc>
                <a:spcPts val="2600"/>
              </a:lnSpc>
            </a:pPr>
            <a:r>
              <a:rPr lang="en-HK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leading cause of irreversible blindness worldwide.</a:t>
            </a:r>
            <a:r>
              <a:rPr lang="en-HK" sz="2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>
              <a:lnSpc>
                <a:spcPts val="2600"/>
              </a:lnSpc>
            </a:pPr>
            <a:r>
              <a:rPr lang="en-HK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Asia is estimated to have the highest absolute number of primary glaucoma in 2024, with ~27.8 million glaucoma cases.</a:t>
            </a:r>
            <a:r>
              <a:rPr lang="en-HK" sz="2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lvl="0">
              <a:lnSpc>
                <a:spcPts val="2600"/>
              </a:lnSpc>
            </a:pPr>
            <a:r>
              <a:rPr lang="en-HK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disease that irreversibly damages the optic nerve of your eye, leading to characteristic visual field defect and permanent visual loss.  </a:t>
            </a:r>
          </a:p>
          <a:p>
            <a:pPr lvl="0">
              <a:lnSpc>
                <a:spcPts val="2600"/>
              </a:lnSpc>
            </a:pPr>
            <a:r>
              <a:rPr lang="en-HK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Optic nerve: the nerve connecting your eye to your brain.</a:t>
            </a:r>
          </a:p>
          <a:p>
            <a:pPr lvl="0">
              <a:lnSpc>
                <a:spcPts val="2600"/>
              </a:lnSpc>
            </a:pPr>
            <a:r>
              <a:rPr lang="en-HK" sz="2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Often due to raised intraocular pressure (IOP). </a:t>
            </a:r>
          </a:p>
          <a:p>
            <a:pPr marL="0" indent="0">
              <a:buNone/>
            </a:pPr>
            <a:endParaRPr lang="en-HK" dirty="0"/>
          </a:p>
        </p:txBody>
      </p:sp>
      <p:pic>
        <p:nvPicPr>
          <p:cNvPr id="4" name="圖片 3" descr="一張含有 建築物, 步伐, 髒 的圖片&#10;&#10;自動產生的描述">
            <a:extLst>
              <a:ext uri="{FF2B5EF4-FFF2-40B4-BE49-F238E27FC236}">
                <a16:creationId xmlns:a16="http://schemas.microsoft.com/office/drawing/2014/main" id="{00D560FB-061F-C6F6-60C0-E7EA473336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161" y="1404825"/>
            <a:ext cx="3368284" cy="2468908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pic>
        <p:nvPicPr>
          <p:cNvPr id="5" name="圖片 5" descr="一張含有 地板, 室內, 牆 的圖片&#10;&#10;自動產生的描述">
            <a:extLst>
              <a:ext uri="{FF2B5EF4-FFF2-40B4-BE49-F238E27FC236}">
                <a16:creationId xmlns:a16="http://schemas.microsoft.com/office/drawing/2014/main" id="{12CA48D2-502D-C9F5-C727-B0ACB4C043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340" y="3945044"/>
            <a:ext cx="3393728" cy="2434997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sp>
        <p:nvSpPr>
          <p:cNvPr id="6" name="箭號: 向下 4">
            <a:extLst>
              <a:ext uri="{FF2B5EF4-FFF2-40B4-BE49-F238E27FC236}">
                <a16:creationId xmlns:a16="http://schemas.microsoft.com/office/drawing/2014/main" id="{804A6C6F-CEC5-A081-9A7B-CCC546CFA10F}"/>
              </a:ext>
            </a:extLst>
          </p:cNvPr>
          <p:cNvSpPr/>
          <p:nvPr/>
        </p:nvSpPr>
        <p:spPr>
          <a:xfrm>
            <a:off x="10045955" y="2766176"/>
            <a:ext cx="334134" cy="578603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箭號: 向下 14">
            <a:extLst>
              <a:ext uri="{FF2B5EF4-FFF2-40B4-BE49-F238E27FC236}">
                <a16:creationId xmlns:a16="http://schemas.microsoft.com/office/drawing/2014/main" id="{7E208AA5-2426-F302-C35E-122A3D524742}"/>
              </a:ext>
            </a:extLst>
          </p:cNvPr>
          <p:cNvSpPr/>
          <p:nvPr/>
        </p:nvSpPr>
        <p:spPr>
          <a:xfrm>
            <a:off x="9986388" y="5215405"/>
            <a:ext cx="393701" cy="57716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3BD04B-7E7D-4936-10D4-5D1E224D4C2E}"/>
              </a:ext>
            </a:extLst>
          </p:cNvPr>
          <p:cNvSpPr txBox="1"/>
          <p:nvPr/>
        </p:nvSpPr>
        <p:spPr>
          <a:xfrm>
            <a:off x="992310" y="6122054"/>
            <a:ext cx="4113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Tham YC, et al. Ophthalmology 2014;</a:t>
            </a:r>
          </a:p>
          <a:p>
            <a:pPr marL="342900" indent="-342900">
              <a:buAutoNum type="arabicPeriod"/>
            </a:pP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Haymes SA, et la. Invest </a:t>
            </a:r>
            <a:r>
              <a:rPr lang="en-HK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Vis Sci 2007.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75C67-7780-AC80-4E2A-9483B03F23C8}"/>
              </a:ext>
            </a:extLst>
          </p:cNvPr>
          <p:cNvSpPr txBox="1"/>
          <p:nvPr/>
        </p:nvSpPr>
        <p:spPr>
          <a:xfrm>
            <a:off x="8960762" y="6451352"/>
            <a:ext cx="5136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Photo courtesy of PP Chan.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C9756C-227D-50F4-4053-AB7081FDEB01}"/>
              </a:ext>
            </a:extLst>
          </p:cNvPr>
          <p:cNvSpPr/>
          <p:nvPr/>
        </p:nvSpPr>
        <p:spPr>
          <a:xfrm>
            <a:off x="561174" y="5198330"/>
            <a:ext cx="3214353" cy="7583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ts val="2200"/>
              </a:lnSpc>
            </a:pPr>
            <a:r>
              <a:rPr lang="en-HK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↑Risk of fall x 3</a:t>
            </a:r>
            <a:r>
              <a:rPr lang="en-HK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AF5110D-C8CA-C7A8-5F89-E4A76EFC1803}"/>
              </a:ext>
            </a:extLst>
          </p:cNvPr>
          <p:cNvSpPr/>
          <p:nvPr/>
        </p:nvSpPr>
        <p:spPr>
          <a:xfrm>
            <a:off x="4310963" y="5198329"/>
            <a:ext cx="3214353" cy="7583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ts val="2200"/>
              </a:lnSpc>
            </a:pPr>
            <a:r>
              <a:rPr lang="en-HK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↑Risk of road traffic accident x 6</a:t>
            </a:r>
            <a:r>
              <a:rPr lang="en-HK" sz="2400" b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B98D6F2-2877-50BD-FAAB-31C6489A86B2}"/>
              </a:ext>
            </a:extLst>
          </p:cNvPr>
          <p:cNvSpPr/>
          <p:nvPr/>
        </p:nvSpPr>
        <p:spPr>
          <a:xfrm>
            <a:off x="7807931" y="384930"/>
            <a:ext cx="4356913" cy="10198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altLang="zh-HK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How glaucoma Steal your vision?</a:t>
            </a:r>
          </a:p>
        </p:txBody>
      </p:sp>
    </p:spTree>
    <p:extLst>
      <p:ext uri="{BB962C8B-B14F-4D97-AF65-F5344CB8AC3E}">
        <p14:creationId xmlns:p14="http://schemas.microsoft.com/office/powerpoint/2010/main" val="12279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78594D5-38BC-822F-E00E-06CBD12ABA1A}"/>
              </a:ext>
            </a:extLst>
          </p:cNvPr>
          <p:cNvSpPr/>
          <p:nvPr/>
        </p:nvSpPr>
        <p:spPr>
          <a:xfrm>
            <a:off x="4250680" y="2871801"/>
            <a:ext cx="3363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</a:p>
        </p:txBody>
      </p:sp>
      <p:pic>
        <p:nvPicPr>
          <p:cNvPr id="5" name="Picture 4" descr="A logo with a globe and letters&#10;&#10;AI-generated content may be incorrect.">
            <a:extLst>
              <a:ext uri="{FF2B5EF4-FFF2-40B4-BE49-F238E27FC236}">
                <a16:creationId xmlns:a16="http://schemas.microsoft.com/office/drawing/2014/main" id="{68427578-F7A8-2A2F-3F39-AD9B91B97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252" y="42057"/>
            <a:ext cx="2152748" cy="918169"/>
          </a:xfrm>
          <a:prstGeom prst="rect">
            <a:avLst/>
          </a:prstGeom>
        </p:spPr>
      </p:pic>
      <p:pic>
        <p:nvPicPr>
          <p:cNvPr id="6" name="Picture 5" descr="A logo of a planet&#10;&#10;AI-generated content may be incorrect.">
            <a:extLst>
              <a:ext uri="{FF2B5EF4-FFF2-40B4-BE49-F238E27FC236}">
                <a16:creationId xmlns:a16="http://schemas.microsoft.com/office/drawing/2014/main" id="{FDB96632-6CA2-0AEA-0625-3E5D2A54AC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4" y="81426"/>
            <a:ext cx="2051537" cy="104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37E38-39AF-330E-971D-2D6CB9C963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261" y="1828800"/>
            <a:ext cx="7955642" cy="4691063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ts val="2700"/>
              </a:lnSpc>
              <a:buNone/>
            </a:pP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Glaucoma subtypes: </a:t>
            </a:r>
          </a:p>
          <a:p>
            <a:pPr lvl="0">
              <a:lnSpc>
                <a:spcPts val="2700"/>
              </a:lnSpc>
            </a:pP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Acute vs. Chronic</a:t>
            </a:r>
          </a:p>
          <a:p>
            <a:pPr lvl="0">
              <a:lnSpc>
                <a:spcPts val="2700"/>
              </a:lnSpc>
            </a:pP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vs. Close angle</a:t>
            </a:r>
          </a:p>
          <a:p>
            <a:pPr lvl="0">
              <a:lnSpc>
                <a:spcPts val="2700"/>
              </a:lnSpc>
            </a:pPr>
            <a:endParaRPr lang="en-H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ts val="2700"/>
              </a:lnSpc>
            </a:pPr>
            <a:endParaRPr lang="en-H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ts val="2700"/>
              </a:lnSpc>
            </a:pPr>
            <a:r>
              <a:rPr lang="en-H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</a:t>
            </a:r>
            <a:r>
              <a:rPr lang="en-HK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:</a:t>
            </a: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 sudden blockage of the eye’s natural drain (“the angle)</a:t>
            </a: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a rapid surge in IOP  irreversible damage to the optic nerve and other ocular structures (e.g., iris and cornea).</a:t>
            </a:r>
            <a:endParaRPr lang="en-HK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ts val="2700"/>
              </a:lnSpc>
            </a:pPr>
            <a:r>
              <a:rPr lang="en-HK" sz="2400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a medical emergency</a:t>
            </a:r>
            <a:r>
              <a:rPr lang="en-HK" sz="2400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HK" sz="2400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cause irreversible vision loss or blindness within hours </a:t>
            </a:r>
            <a:r>
              <a:rPr lang="en-HK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not promptly and appropriately treated.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2AB3D10-6189-823E-ABD1-344F9CE3C59B}"/>
              </a:ext>
            </a:extLst>
          </p:cNvPr>
          <p:cNvSpPr/>
          <p:nvPr/>
        </p:nvSpPr>
        <p:spPr>
          <a:xfrm>
            <a:off x="819261" y="3466306"/>
            <a:ext cx="6248537" cy="416379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ts val="2700"/>
              </a:lnSpc>
            </a:pP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natural fluid that flows inside the eye (the blue arrows).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F948C4-0CFD-29EC-76DB-E3C95DAF5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9261" y="338137"/>
            <a:ext cx="7607077" cy="1325563"/>
          </a:xfrm>
        </p:spPr>
        <p:txBody>
          <a:bodyPr>
            <a:normAutofit/>
          </a:bodyPr>
          <a:lstStyle/>
          <a:p>
            <a:r>
              <a:rPr lang="en-HK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Acute Primary Angle Closure Attack (APACA)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479BE4-9B0E-881F-1771-6EF61CC1FF4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240"/>
          <a:stretch>
            <a:fillRect/>
          </a:stretch>
        </p:blipFill>
        <p:spPr>
          <a:xfrm>
            <a:off x="8902700" y="135452"/>
            <a:ext cx="2514007" cy="31104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A505C3-6F35-FC97-3731-D59C256F2DD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264" r="1"/>
          <a:stretch>
            <a:fillRect/>
          </a:stretch>
        </p:blipFill>
        <p:spPr>
          <a:xfrm>
            <a:off x="8991600" y="3241632"/>
            <a:ext cx="2615830" cy="311047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272AFCD-0C32-7376-39BC-9E5ECE88BC68}"/>
              </a:ext>
            </a:extLst>
          </p:cNvPr>
          <p:cNvSpPr txBox="1">
            <a:spLocks/>
          </p:cNvSpPr>
          <p:nvPr/>
        </p:nvSpPr>
        <p:spPr>
          <a:xfrm>
            <a:off x="7137400" y="6352104"/>
            <a:ext cx="4736548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HK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Diagram adapted from https://morancore.utah.edu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105247-920C-6C8B-8BBF-0645D21DB8AA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7067798" y="3674496"/>
            <a:ext cx="2549731" cy="513783"/>
          </a:xfrm>
          <a:prstGeom prst="straightConnector1">
            <a:avLst/>
          </a:prstGeom>
          <a:ln w="28575"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75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DF298-8308-B710-D178-00EE26C8D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Epidemiology</a:t>
            </a: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FCE4D-83C6-EF6D-5C3F-E53FBD613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7890"/>
            <a:ext cx="11104418" cy="2080169"/>
          </a:xfrm>
        </p:spPr>
        <p:txBody>
          <a:bodyPr>
            <a:normAutofit/>
          </a:bodyPr>
          <a:lstStyle/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Significantly higher prevalence of APACA among the East-Asians.</a:t>
            </a:r>
          </a:p>
          <a:p>
            <a:pPr lvl="0"/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Chinese and Asian populations (6 to 16 cases per 100,000 per year)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1.2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Caucasians (2 to 4.1 cases per 100,000 per year).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3-6</a:t>
            </a:r>
          </a:p>
          <a:p>
            <a:pPr marL="0" lvl="0" indent="0">
              <a:buNone/>
            </a:pPr>
            <a:endParaRPr lang="en-HK" dirty="0"/>
          </a:p>
          <a:p>
            <a:pPr lvl="0"/>
            <a:endParaRPr lang="en-HK" dirty="0"/>
          </a:p>
          <a:p>
            <a:pPr lvl="0"/>
            <a:endParaRPr lang="en-HK" dirty="0"/>
          </a:p>
          <a:p>
            <a:endParaRPr lang="en-H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7F4C2-AB68-A134-CB7C-0CC19C0ECB6E}"/>
              </a:ext>
            </a:extLst>
          </p:cNvPr>
          <p:cNvSpPr txBox="1"/>
          <p:nvPr/>
        </p:nvSpPr>
        <p:spPr>
          <a:xfrm>
            <a:off x="6096000" y="4921308"/>
            <a:ext cx="56265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Seah SK, et la. Arch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1997;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 JS, et al. Hong Kong Med J 2001;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Ramesh S, et al. Eye (Lond) 2005;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Chau PY, et al. Br J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2018; 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Teikari J, et la.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Graefes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Arch Clin Exp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1987;</a:t>
            </a:r>
          </a:p>
          <a:p>
            <a:pPr marL="342900" indent="-342900">
              <a:buAutoNum type="arabicPeriod"/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Ivanisevic M, et al. Coll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Antropol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2002.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6465CE-2F9D-057F-02FF-61C4BF1A4817}"/>
              </a:ext>
            </a:extLst>
          </p:cNvPr>
          <p:cNvSpPr/>
          <p:nvPr/>
        </p:nvSpPr>
        <p:spPr>
          <a:xfrm>
            <a:off x="576310" y="3716616"/>
            <a:ext cx="5145221" cy="26673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APACA </a:t>
            </a:r>
            <a:r>
              <a:rPr 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is up to 8x more common in people of Asian Decent. </a:t>
            </a:r>
            <a:endParaRPr 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2198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DC6B0-89A3-4B37-F069-F2B80884A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Epidemiology – the impact in Asia</a:t>
            </a: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1A897-0C6F-8C91-F482-7615E8B98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865" y="1690688"/>
            <a:ext cx="10952181" cy="4351338"/>
          </a:xfrm>
        </p:spPr>
        <p:txBody>
          <a:bodyPr>
            <a:normAutofit/>
          </a:bodyPr>
          <a:lstStyle/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2025, the global prevalence of primary angle closure glaucoma (PACG) will be 18.47 million in Asia.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PACG is 3 times more likely to cause severe visual loss in both eyes than the other common type of glaucoma (i.e., primary open angle glaucoma, POAG).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Significant burden of blindness from APACA in the Asia-Pacific region.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Asians with APACA tend to have a worse visual prognosis.</a:t>
            </a:r>
            <a:r>
              <a:rPr lang="en-HK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Higher risk of blindness, or develop to PACG.</a:t>
            </a:r>
          </a:p>
          <a:p>
            <a:endParaRPr lang="en-HK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2272DF-010B-6D48-3B26-E946CF56FFA1}"/>
              </a:ext>
            </a:extLst>
          </p:cNvPr>
          <p:cNvSpPr txBox="1"/>
          <p:nvPr/>
        </p:nvSpPr>
        <p:spPr>
          <a:xfrm>
            <a:off x="7624825" y="5802109"/>
            <a:ext cx="4063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Chan EW, et al., Br J </a:t>
            </a:r>
            <a:r>
              <a:rPr lang="en-HK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Ophthalmol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2016;</a:t>
            </a:r>
          </a:p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Tham YC, et al. Ophthalmology 2014;</a:t>
            </a:r>
          </a:p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Aung T, et al. Ophthalmology 2014. </a:t>
            </a:r>
          </a:p>
        </p:txBody>
      </p:sp>
    </p:spTree>
    <p:extLst>
      <p:ext uri="{BB962C8B-B14F-4D97-AF65-F5344CB8AC3E}">
        <p14:creationId xmlns:p14="http://schemas.microsoft.com/office/powerpoint/2010/main" val="280211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03FD8-B793-5C40-FCAB-A4CD498E5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747"/>
            <a:ext cx="10515600" cy="1009662"/>
          </a:xfrm>
        </p:spPr>
        <p:txBody>
          <a:bodyPr/>
          <a:lstStyle/>
          <a:p>
            <a:r>
              <a:rPr lang="en-HK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 – risk factors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81F3D-DA0F-D27E-AFC4-679C441DA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216" y="1439333"/>
            <a:ext cx="11173833" cy="5122832"/>
          </a:xfrm>
        </p:spPr>
        <p:txBody>
          <a:bodyPr>
            <a:normAutofit/>
          </a:bodyPr>
          <a:lstStyle/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Older age (often &gt; 50 year-old)</a:t>
            </a:r>
          </a:p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Female</a:t>
            </a:r>
          </a:p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East Asian descents (e.g., Chinese, Vietnamese, Korean, Japanese, Indian)</a:t>
            </a:r>
          </a:p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Family history of angle closure glaucoma</a:t>
            </a:r>
          </a:p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Anatomically susceptible eyes (narrow drainage angle and thicker lenses)</a:t>
            </a:r>
          </a:p>
          <a:p>
            <a:pPr lvl="0">
              <a:lnSpc>
                <a:spcPts val="2800"/>
              </a:lnSpc>
            </a:pP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Farsightedness (Hyperopia)</a:t>
            </a:r>
          </a:p>
          <a:p>
            <a:pPr lvl="0">
              <a:lnSpc>
                <a:spcPts val="2800"/>
              </a:lnSpc>
            </a:pPr>
            <a:endParaRPr lang="en-HK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HK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2F6D0EC-85D5-465D-F06E-9512B554E085}"/>
              </a:ext>
            </a:extLst>
          </p:cNvPr>
          <p:cNvSpPr/>
          <p:nvPr/>
        </p:nvSpPr>
        <p:spPr>
          <a:xfrm>
            <a:off x="1596845" y="4941259"/>
            <a:ext cx="8845276" cy="13849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May consider early check-up by your eye doctor</a:t>
            </a:r>
          </a:p>
        </p:txBody>
      </p:sp>
    </p:spTree>
    <p:extLst>
      <p:ext uri="{BB962C8B-B14F-4D97-AF65-F5344CB8AC3E}">
        <p14:creationId xmlns:p14="http://schemas.microsoft.com/office/powerpoint/2010/main" val="1665124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C67F-0B98-94D3-67BC-6093AB937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altLang="zh-HK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 – risk factors (2)</a:t>
            </a:r>
            <a:endParaRPr lang="zh-HK" alt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8F030-6C65-E970-2571-591190523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2800"/>
              </a:lnSpc>
            </a:pPr>
            <a:r>
              <a:rPr lang="en-HK" altLang="zh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Potential triggering factors:</a:t>
            </a: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some drugs may cause pupil dilation and trigger the drainage angle closure.</a:t>
            </a:r>
          </a:p>
          <a:p>
            <a:pPr lvl="1">
              <a:lnSpc>
                <a:spcPts val="2800"/>
              </a:lnSpc>
            </a:pP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Antidepressants (including tricyclic antidepressants and selective serotonin reuptake inhibitor antidepressants)</a:t>
            </a:r>
          </a:p>
          <a:p>
            <a:pPr lvl="1">
              <a:lnSpc>
                <a:spcPts val="2800"/>
              </a:lnSpc>
            </a:pP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 medication (e.g., nasal decongestants) </a:t>
            </a:r>
          </a:p>
          <a:p>
            <a:pPr lvl="1">
              <a:lnSpc>
                <a:spcPts val="2800"/>
              </a:lnSpc>
            </a:pP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Anti-sickness medication (antiemetics)</a:t>
            </a:r>
          </a:p>
          <a:p>
            <a:pPr lvl="1">
              <a:lnSpc>
                <a:spcPts val="2800"/>
              </a:lnSpc>
            </a:pPr>
            <a:r>
              <a:rPr lang="en-HK" altLang="zh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Certain medications for asthma or cold medicine (e.g., anticholinergics, sympathomimetics)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857254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14F02-1514-4007-05A5-3EC39E430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solidFill>
                  <a:schemeClr val="accent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 – symptoms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4D206-AE93-95E1-877C-652031476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340" y="1733743"/>
            <a:ext cx="8330203" cy="4129462"/>
          </a:xfrm>
        </p:spPr>
        <p:txBody>
          <a:bodyPr>
            <a:normAutofit lnSpcReduction="10000"/>
          </a:bodyPr>
          <a:lstStyle/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Sudden onset of severe eye pain (often unilateral)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 eye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Blurred vision or sudden decrease in vision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Halos around lights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Headache 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(often on the same side as the affected eye)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Nausea and vomiting </a:t>
            </a:r>
          </a:p>
          <a:p>
            <a:pPr lvl="1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(often mistaken as something not related to the eye, such as migraine or food poisoning)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084D8A-9BAC-81E0-49E3-908520395546}"/>
              </a:ext>
            </a:extLst>
          </p:cNvPr>
          <p:cNvSpPr txBox="1"/>
          <p:nvPr/>
        </p:nvSpPr>
        <p:spPr>
          <a:xfrm>
            <a:off x="9422826" y="5614018"/>
            <a:ext cx="20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Ai generated photo</a:t>
            </a:r>
          </a:p>
        </p:txBody>
      </p:sp>
      <p:pic>
        <p:nvPicPr>
          <p:cNvPr id="8" name="Picture 7" descr="A bright light in the dark&#10;&#10;AI-generated content may be incorrect.">
            <a:extLst>
              <a:ext uri="{FF2B5EF4-FFF2-40B4-BE49-F238E27FC236}">
                <a16:creationId xmlns:a16="http://schemas.microsoft.com/office/drawing/2014/main" id="{C0419E86-4EFB-B361-4E2D-8DA7A2080E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06" b="18386"/>
          <a:stretch>
            <a:fillRect/>
          </a:stretch>
        </p:blipFill>
        <p:spPr>
          <a:xfrm>
            <a:off x="9042113" y="2129331"/>
            <a:ext cx="2811924" cy="333828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1E066B0-58A2-CE5D-C33C-22A093440ABC}"/>
              </a:ext>
            </a:extLst>
          </p:cNvPr>
          <p:cNvSpPr/>
          <p:nvPr/>
        </p:nvSpPr>
        <p:spPr>
          <a:xfrm>
            <a:off x="265803" y="5759341"/>
            <a:ext cx="8845276" cy="73353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5000"/>
              </a:lnSpc>
            </a:pPr>
            <a:r>
              <a:rPr lang="en-US" sz="4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Seek urgent medical advice !</a:t>
            </a:r>
          </a:p>
        </p:txBody>
      </p:sp>
    </p:spTree>
    <p:extLst>
      <p:ext uri="{BB962C8B-B14F-4D97-AF65-F5344CB8AC3E}">
        <p14:creationId xmlns:p14="http://schemas.microsoft.com/office/powerpoint/2010/main" val="4058834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1FFDE-0994-1CBD-5B05-B411F91A1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HK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APACA – Mechanism of the disease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92209-0D5B-BF64-42FE-BB3F9A67B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887" y="1690688"/>
            <a:ext cx="7578090" cy="4486275"/>
          </a:xfrm>
        </p:spPr>
        <p:txBody>
          <a:bodyPr>
            <a:normAutofit/>
          </a:bodyPr>
          <a:lstStyle/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Abrupt closure of the drainage angle (trabecular meshwork)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rapid rise in IOP.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Causes irreversible damage to the optic nerve and other eye tissues.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Fluid getting trapped behind the coloured part of your eye (the iris), pushing it forward to block the drain.</a:t>
            </a:r>
          </a:p>
          <a:p>
            <a:pPr lvl="0"/>
            <a:r>
              <a:rPr lang="en-HK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Elevated IOP leads to corneal oedema, causing blurred vision and halo effect.</a:t>
            </a:r>
          </a:p>
          <a:p>
            <a:endParaRPr lang="en-HK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A29A09-14C1-6584-D72C-5A245299D2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264" r="1"/>
          <a:stretch>
            <a:fillRect/>
          </a:stretch>
        </p:blipFill>
        <p:spPr>
          <a:xfrm>
            <a:off x="8468770" y="1587630"/>
            <a:ext cx="3405178" cy="404908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04B244B-C1E2-1642-85F0-0DD68C081C8C}"/>
              </a:ext>
            </a:extLst>
          </p:cNvPr>
          <p:cNvSpPr txBox="1">
            <a:spLocks/>
          </p:cNvSpPr>
          <p:nvPr/>
        </p:nvSpPr>
        <p:spPr>
          <a:xfrm>
            <a:off x="7137400" y="6352104"/>
            <a:ext cx="4736548" cy="369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HK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Diagram adapted from https://morancore.utah.edu</a:t>
            </a:r>
          </a:p>
        </p:txBody>
      </p:sp>
    </p:spTree>
    <p:extLst>
      <p:ext uri="{BB962C8B-B14F-4D97-AF65-F5344CB8AC3E}">
        <p14:creationId xmlns:p14="http://schemas.microsoft.com/office/powerpoint/2010/main" val="297257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3252</TotalTime>
  <Words>1706</Words>
  <Application>Microsoft Office PowerPoint</Application>
  <PresentationFormat>Widescreen</PresentationFormat>
  <Paragraphs>188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Office Theme</vt:lpstr>
      <vt:lpstr>Act Fast to Prevent blindness from Acute Primary Angle Closure Attack (APACA) </vt:lpstr>
      <vt:lpstr>What is Glaucoma?</vt:lpstr>
      <vt:lpstr>Acute Primary Angle Closure Attack (APACA)</vt:lpstr>
      <vt:lpstr>Epidemiology</vt:lpstr>
      <vt:lpstr>Epidemiology – the impact in Asia</vt:lpstr>
      <vt:lpstr>APACA – risk factors (1)</vt:lpstr>
      <vt:lpstr>APACA – risk factors (2)</vt:lpstr>
      <vt:lpstr>APACA – symptoms</vt:lpstr>
      <vt:lpstr>APACA – Mechanism of the disease</vt:lpstr>
      <vt:lpstr>APACA - diagnosis</vt:lpstr>
      <vt:lpstr>Traditional Treatment Algorithm</vt:lpstr>
      <vt:lpstr>Treatment (step 1): Rapid IOP reduction</vt:lpstr>
      <vt:lpstr>Treatment (Step 2): relieving the underlying cause of angle closure</vt:lpstr>
      <vt:lpstr>PowerPoint Presentation</vt:lpstr>
      <vt:lpstr>PowerPoint Presentation</vt:lpstr>
      <vt:lpstr>PowerPoint Presentation</vt:lpstr>
      <vt:lpstr>After the acute attack…</vt:lpstr>
      <vt:lpstr>Key Messages 1</vt:lpstr>
      <vt:lpstr>Key Messages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Poemen PM Chan (OVS)</dc:creator>
  <cp:lastModifiedBy>Clement Tham (OVS)</cp:lastModifiedBy>
  <cp:revision>51</cp:revision>
  <dcterms:created xsi:type="dcterms:W3CDTF">2025-08-07T17:54:18Z</dcterms:created>
  <dcterms:modified xsi:type="dcterms:W3CDTF">2025-08-12T03:24:13Z</dcterms:modified>
</cp:coreProperties>
</file>